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58" r:id="rId4"/>
    <p:sldId id="259" r:id="rId5"/>
    <p:sldId id="260" r:id="rId6"/>
    <p:sldId id="274" r:id="rId7"/>
    <p:sldId id="275" r:id="rId8"/>
    <p:sldId id="261" r:id="rId9"/>
    <p:sldId id="281" r:id="rId10"/>
    <p:sldId id="276" r:id="rId11"/>
    <p:sldId id="277" r:id="rId12"/>
    <p:sldId id="278" r:id="rId13"/>
    <p:sldId id="271" r:id="rId14"/>
    <p:sldId id="272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3659" autoAdjust="0"/>
  </p:normalViewPr>
  <p:slideViewPr>
    <p:cSldViewPr snapToGrid="0">
      <p:cViewPr varScale="1">
        <p:scale>
          <a:sx n="85" d="100"/>
          <a:sy n="85" d="100"/>
        </p:scale>
        <p:origin x="1286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65D0B-B52B-411B-AD9F-69DA0C912542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10AB8-1C84-4F99-9894-60FA7E106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10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i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1563" fontAlgn="base">
              <a:spcBef>
                <a:spcPct val="0"/>
              </a:spcBef>
              <a:spcAft>
                <a:spcPct val="0"/>
              </a:spcAft>
            </a:pPr>
            <a:fld id="{01075DB2-AE13-4FA4-88D8-6748D01780F1}" type="slidenum">
              <a:rPr lang="en-US" altLang="en-US" sz="1200">
                <a:solidFill>
                  <a:prstClr val="black"/>
                </a:solidFill>
              </a:rPr>
              <a:pPr defTabSz="1071563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9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Conversion of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pressure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newton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per square meter is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pascal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force per area unit units - psi = pounds per square inch 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sengpielaudio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Sengpiel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Berlin. The SI unit of the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pressure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pascal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 the formula sign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Pascal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equal to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pressure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1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newton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per square meter.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A5D73-4C6C-46DD-AB1A-655AEED592F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75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A5D73-4C6C-46DD-AB1A-655AEED592F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13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Levels –</a:t>
            </a:r>
            <a:r>
              <a:rPr lang="en-US" b="1" baseline="0" dirty="0" smtClean="0"/>
              <a:t>  </a:t>
            </a:r>
            <a:r>
              <a:rPr lang="en-US" baseline="0" dirty="0" smtClean="0"/>
              <a:t>A long but accurate way to find the </a:t>
            </a:r>
            <a:r>
              <a:rPr lang="en-US" b="1" baseline="0" dirty="0" smtClean="0"/>
              <a:t>detection </a:t>
            </a:r>
            <a:r>
              <a:rPr lang="en-US" b="0" baseline="0" dirty="0" smtClean="0"/>
              <a:t>threshold </a:t>
            </a:r>
            <a:r>
              <a:rPr lang="en-US" b="1" baseline="0" dirty="0" smtClean="0"/>
              <a:t>(cold / hot). </a:t>
            </a:r>
            <a:endParaRPr lang="en-US" b="0" baseline="0" dirty="0" smtClean="0"/>
          </a:p>
          <a:p>
            <a:r>
              <a:rPr lang="en-US" b="0" baseline="0" dirty="0" smtClean="0"/>
              <a:t>The threshold temperature is determined by oscillating above and below the threshold, until it is accurately determined (the exact point sensation turns from “0’ to “1”). </a:t>
            </a:r>
          </a:p>
          <a:p>
            <a:r>
              <a:rPr lang="en-US" b="1" baseline="0" dirty="0" smtClean="0"/>
              <a:t>The “maximal”/”minimal” point is pre-set by the program and also changes if the patient detected change in temperature</a:t>
            </a:r>
            <a:r>
              <a:rPr lang="en-US" b="0" baseline="0" dirty="0" smtClean="0"/>
              <a:t> (so the next step will be a lower temperature) or could not detect change in temperature (so the next step will be a higher temperature).</a:t>
            </a:r>
          </a:p>
          <a:p>
            <a:endParaRPr lang="en-US" b="0" baseline="0" dirty="0" smtClean="0"/>
          </a:p>
          <a:p>
            <a:r>
              <a:rPr lang="en-US" b="1" baseline="0" dirty="0" smtClean="0"/>
              <a:t>Limits – a way to determine both pain and detection thresholds</a:t>
            </a:r>
            <a:r>
              <a:rPr lang="en-US" b="0" baseline="0" dirty="0" smtClean="0"/>
              <a:t>. </a:t>
            </a:r>
          </a:p>
          <a:p>
            <a:r>
              <a:rPr lang="en-US" b="0" baseline="0" dirty="0" smtClean="0"/>
              <a:t>3-4 tests are done in a row after which the average pain threshold (or detection threshold) are given. </a:t>
            </a:r>
          </a:p>
          <a:p>
            <a:r>
              <a:rPr lang="en-US" b="1" baseline="0" dirty="0" smtClean="0"/>
              <a:t>The “maximal”/”minimal” point of each test is determined by the patient </a:t>
            </a:r>
            <a:r>
              <a:rPr lang="en-US" b="0" baseline="0" dirty="0" smtClean="0"/>
              <a:t>-  “I start feeling pain” or “I start detecting change in temperature” </a:t>
            </a:r>
          </a:p>
          <a:p>
            <a:endParaRPr lang="en-US" b="0" baseline="0" dirty="0" smtClean="0"/>
          </a:p>
          <a:p>
            <a:r>
              <a:rPr lang="en-US" b="1" baseline="0" dirty="0" smtClean="0"/>
              <a:t>Ramp &amp; hold </a:t>
            </a:r>
            <a:r>
              <a:rPr lang="en-US" b="0" baseline="0" dirty="0" smtClean="0"/>
              <a:t>– a way to examine </a:t>
            </a:r>
            <a:r>
              <a:rPr lang="en-US" b="1" baseline="0" dirty="0" smtClean="0"/>
              <a:t>a broad variety of different protocols </a:t>
            </a:r>
            <a:r>
              <a:rPr lang="en-US" b="0" baseline="0" dirty="0" smtClean="0"/>
              <a:t>and heating / cooling scenarios. </a:t>
            </a:r>
          </a:p>
          <a:p>
            <a:pPr rtl="0"/>
            <a:r>
              <a:rPr lang="en-US" b="1" baseline="0" dirty="0" smtClean="0"/>
              <a:t>The “maximal”/”minimal” point is pre-set by the program</a:t>
            </a:r>
            <a:r>
              <a:rPr lang="en-US" b="0" baseline="0" dirty="0" smtClean="0"/>
              <a:t> and the patient is asked what was the level of pain (0-100 scale = VAS) he/she felt at this pre-set maximal/minimal temperature </a:t>
            </a:r>
          </a:p>
          <a:p>
            <a:endParaRPr lang="en-US" b="1" dirty="0" smtClean="0"/>
          </a:p>
          <a:p>
            <a:endParaRPr lang="he-IL" b="1" dirty="0" smtClean="0"/>
          </a:p>
          <a:p>
            <a:endParaRPr lang="he-IL" b="1" dirty="0" smtClean="0"/>
          </a:p>
          <a:p>
            <a:r>
              <a:rPr lang="en-US" b="1" dirty="0" smtClean="0"/>
              <a:t>Windup</a:t>
            </a:r>
            <a:r>
              <a:rPr lang="en-US" b="1" baseline="0" dirty="0" smtClean="0"/>
              <a:t> (temporal summation) -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occurs when a high frequency of action potentials in the presynaptic neuron elicits postsynaptic potentials that summate with each other.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action potential. 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lot of stimuli = a lot of “firing” of action potentials 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creating a summation of all the potentials into a hot ball of pain. </a:t>
            </a: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Inhibition -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‘diffuse noxious inhibitory controls’ (DNIC) which explains the effectiveness of the commonly-known ‘pain-inhibits-pain’.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term ‘‘conditioned pain modulation” (CPM) has been introduced to describe this psychophysical phenomenon,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allows pain inhibition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painful stimulus by a second painful stimulus delivered at a different body location.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brain circuitry responsible for CPM remains unknown.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A5D73-4C6C-46DD-AB1A-655AEED592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56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QST – competitors. Small fibers mainly</a:t>
            </a:r>
            <a:r>
              <a:rPr lang="en-US" baseline="0" dirty="0" smtClean="0"/>
              <a:t> (pain modality). Normative values of DFNS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Fibromyalgia – </a:t>
            </a:r>
            <a:r>
              <a:rPr lang="en-US" baseline="0" dirty="0" smtClean="0">
                <a:solidFill>
                  <a:srgbClr val="FF0000"/>
                </a:solidFill>
              </a:rPr>
              <a:t>tender points (18). At least 11 for diagnosis. In general – central sensitization and widespread pain. </a:t>
            </a:r>
            <a:r>
              <a:rPr lang="en-US" sz="1200" b="0" i="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 often triggered by a stressful event, including physical stress or emotional (psychological) stress. More common with women </a:t>
            </a:r>
            <a:r>
              <a:rPr lang="en-US" sz="1200" b="0" i="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 This is not relevant anymore, as the Budapest criteria have changed. But tender points may possibly still be used to</a:t>
            </a:r>
            <a:r>
              <a:rPr lang="en-US" sz="1200" b="0" i="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monitor the state of the patient (?)</a:t>
            </a:r>
            <a:endParaRPr lang="en-US" baseline="0" dirty="0" smtClean="0">
              <a:solidFill>
                <a:srgbClr val="FF0000"/>
              </a:solidFill>
            </a:endParaRPr>
          </a:p>
          <a:p>
            <a:endParaRPr lang="en-US" baseline="0" dirty="0" smtClean="0"/>
          </a:p>
          <a:p>
            <a:r>
              <a:rPr lang="en-US" baseline="0" dirty="0" smtClean="0"/>
              <a:t>CRPS -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 regional pain syndrome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CRPS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ain"/>
              </a:rPr>
              <a:t>pain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swelling, limited range of motion, and changes to the skin and bones to one side of the body (foot/hand), typically occurs after an injury / surgery 	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Muscles and Tendons – OA, knee disorders</a:t>
            </a:r>
          </a:p>
          <a:p>
            <a:r>
              <a:rPr lang="en-US" baseline="0" dirty="0" smtClean="0"/>
              <a:t>Dental and </a:t>
            </a:r>
            <a:r>
              <a:rPr lang="en-US" baseline="0" dirty="0" err="1" smtClean="0"/>
              <a:t>Myofacial</a:t>
            </a:r>
            <a:r>
              <a:rPr lang="en-US" baseline="0" dirty="0" smtClean="0"/>
              <a:t> – example: </a:t>
            </a:r>
            <a:r>
              <a:rPr lang="en-US" sz="1400" dirty="0" smtClean="0"/>
              <a:t>TMD patients are more sensitive;</a:t>
            </a: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Treatment – ketamine</a:t>
            </a:r>
            <a:r>
              <a:rPr lang="en-US" sz="1400" baseline="0" dirty="0" smtClean="0"/>
              <a:t> in CRPS; </a:t>
            </a:r>
            <a:r>
              <a:rPr lang="en-US" sz="14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heperbaric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oxygen therapy ; TMS and TDCS 	</a:t>
            </a: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CPM – mechanical test stimulus in m-s conditions evaluation</a:t>
            </a:r>
          </a:p>
          <a:p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A5D73-4C6C-46DD-AB1A-655AEED592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11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https://www.accp.com/docs/bookstore/acsap/a15b1_m1sample.pdf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10AB8-1C84-4F99-9894-60FA7E1063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61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https://www.rheumatology.org/I-Am-A/Patient-Caregiver/Diseases-Conditions/Osteoarthritis</a:t>
            </a:r>
          </a:p>
          <a:p>
            <a:r>
              <a:rPr lang="en-US" dirty="0" smtClean="0"/>
              <a:t>https://www.cdc.gov/arthritis/basics/osteoarthritis.htm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10AB8-1C84-4F99-9894-60FA7E1063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19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https://www.sciencedirect.com/science/article/pii/S152659000900546X</a:t>
            </a:r>
          </a:p>
          <a:p>
            <a:endParaRPr lang="en-US" dirty="0" smtClean="0"/>
          </a:p>
          <a:p>
            <a:r>
              <a:rPr lang="en-US" dirty="0" smtClean="0"/>
              <a:t>https://www.nidcr.nih.gov/health-info/tmj/more-info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10AB8-1C84-4F99-9894-60FA7E1063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54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Analgesic compound have a very low success rate in clinical trials, it usually helps 10-15% of the tested patients. </a:t>
            </a:r>
          </a:p>
          <a:p>
            <a:endParaRPr lang="en-US" dirty="0" smtClean="0"/>
          </a:p>
          <a:p>
            <a:r>
              <a:rPr lang="en-US" dirty="0" smtClean="0"/>
              <a:t>So lets say we have 100 patients with diabetic neuropathy, of whom the new drug helps only 15 people. </a:t>
            </a:r>
          </a:p>
          <a:p>
            <a:endParaRPr lang="en-US" dirty="0" smtClean="0"/>
          </a:p>
          <a:p>
            <a:r>
              <a:rPr lang="en-US" dirty="0" smtClean="0"/>
              <a:t>But in many cases this is because the underlying mechanism of pain is different for patients with the same disorder, meaning the fibers are functioning badly due to different </a:t>
            </a:r>
            <a:r>
              <a:rPr lang="en-US" baseline="0" dirty="0" smtClean="0"/>
              <a:t>underlying </a:t>
            </a:r>
            <a:r>
              <a:rPr lang="en-US" dirty="0" smtClean="0"/>
              <a:t>reasons,</a:t>
            </a:r>
            <a:r>
              <a:rPr lang="en-US" baseline="0" dirty="0" smtClean="0"/>
              <a:t> and the drug effectively treats just one of the reasons. 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it’s now recommended to do </a:t>
            </a:r>
            <a:r>
              <a:rPr lang="en-US" b="1" baseline="0" dirty="0" smtClean="0"/>
              <a:t>Phenotyping</a:t>
            </a:r>
            <a:r>
              <a:rPr lang="en-US" baseline="0" dirty="0" smtClean="0"/>
              <a:t> – which is dividing patients to subgroups based their </a:t>
            </a:r>
            <a:r>
              <a:rPr lang="en-US" b="0" dirty="0" smtClean="0"/>
              <a:t>underlying pain mechanisms,</a:t>
            </a:r>
            <a:r>
              <a:rPr lang="en-US" b="0" baseline="0" dirty="0" smtClean="0"/>
              <a:t> so that we could </a:t>
            </a:r>
            <a:r>
              <a:rPr lang="en-US" sz="1200" kern="1200" dirty="0" smtClean="0">
                <a:solidFill>
                  <a:srgbClr val="093455"/>
                </a:solidFill>
                <a:latin typeface="+mn-lt"/>
                <a:ea typeface="+mn-ea"/>
                <a:cs typeface="Arial" pitchFamily="34" charset="0"/>
              </a:rPr>
              <a:t>identify and recruit only patients who are expected to benefit from the treatment. In our example, in stead of the original 100 patients we</a:t>
            </a:r>
            <a:r>
              <a:rPr lang="en-US" sz="1200" kern="1200" baseline="0" dirty="0" smtClean="0">
                <a:solidFill>
                  <a:srgbClr val="093455"/>
                </a:solidFill>
                <a:latin typeface="+mn-lt"/>
                <a:ea typeface="+mn-ea"/>
                <a:cs typeface="Arial" pitchFamily="34" charset="0"/>
              </a:rPr>
              <a:t> will take only 20. so the original 15 people who had a good response to the drug become a 75% success rate</a:t>
            </a:r>
            <a:endParaRPr lang="en-US" sz="1200" kern="1200" dirty="0" smtClean="0">
              <a:solidFill>
                <a:srgbClr val="093455"/>
              </a:solidFill>
              <a:latin typeface="+mn-lt"/>
              <a:ea typeface="+mn-ea"/>
              <a:cs typeface="Arial" pitchFamily="34" charset="0"/>
            </a:endParaRPr>
          </a:p>
          <a:p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10AB8-1C84-4F99-9894-60FA7E1063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4_p1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2" y="115890"/>
            <a:ext cx="195189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A4_p1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24638"/>
            <a:ext cx="7020659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14"/>
          <p:cNvSpPr>
            <a:spLocks/>
          </p:cNvSpPr>
          <p:nvPr/>
        </p:nvSpPr>
        <p:spPr bwMode="auto">
          <a:xfrm>
            <a:off x="2215662" y="841375"/>
            <a:ext cx="6986954" cy="1588"/>
          </a:xfrm>
          <a:custGeom>
            <a:avLst/>
            <a:gdLst>
              <a:gd name="T0" fmla="*/ 0 w 4401"/>
              <a:gd name="T1" fmla="*/ 0 h 1"/>
              <a:gd name="T2" fmla="*/ 4401 w 440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01" h="1">
                <a:moveTo>
                  <a:pt x="0" y="0"/>
                </a:moveTo>
                <a:lnTo>
                  <a:pt x="4401" y="0"/>
                </a:lnTo>
              </a:path>
            </a:pathLst>
          </a:custGeom>
          <a:noFill/>
          <a:ln w="15875">
            <a:solidFill>
              <a:srgbClr val="8EC049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0465" tIns="40232" rIns="80465" bIns="40232"/>
          <a:lstStyle/>
          <a:p>
            <a:pPr defTabSz="80367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75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2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4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13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16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56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95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0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5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1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8" descr="A4_p1_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15889"/>
            <a:ext cx="195103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A4_p1_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2" y="6624638"/>
            <a:ext cx="70199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14"/>
          <p:cNvSpPr>
            <a:spLocks/>
          </p:cNvSpPr>
          <p:nvPr userDrawn="1"/>
        </p:nvSpPr>
        <p:spPr bwMode="auto">
          <a:xfrm>
            <a:off x="2216150" y="841375"/>
            <a:ext cx="69865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01" y="0"/>
              </a:cxn>
            </a:cxnLst>
            <a:rect l="0" t="0" r="r" b="b"/>
            <a:pathLst>
              <a:path w="4401" h="1">
                <a:moveTo>
                  <a:pt x="0" y="0"/>
                </a:moveTo>
                <a:lnTo>
                  <a:pt x="4401" y="0"/>
                </a:lnTo>
              </a:path>
            </a:pathLst>
          </a:custGeom>
          <a:noFill/>
          <a:ln w="15875">
            <a:solidFill>
              <a:srgbClr val="8EC049"/>
            </a:solidFill>
            <a:round/>
            <a:headEnd type="none" w="med" len="med"/>
            <a:tailEnd type="none" w="med" len="med"/>
          </a:ln>
        </p:spPr>
        <p:txBody>
          <a:bodyPr lIns="99034" tIns="49517" rIns="99034" bIns="49517"/>
          <a:lstStyle/>
          <a:p>
            <a:pPr defTabSz="990363">
              <a:defRPr/>
            </a:pPr>
            <a:endParaRPr lang="en-US" sz="193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92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62" b="1" cap="none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15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9" descr="A4_p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6222304"/>
            <a:ext cx="1084262" cy="419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12"/>
          <p:cNvSpPr>
            <a:spLocks/>
          </p:cNvSpPr>
          <p:nvPr userDrawn="1"/>
        </p:nvSpPr>
        <p:spPr bwMode="auto">
          <a:xfrm>
            <a:off x="1336431" y="6590779"/>
            <a:ext cx="7596554" cy="4571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12" y="0"/>
              </a:cxn>
            </a:cxnLst>
            <a:rect l="0" t="0" r="r" b="b"/>
            <a:pathLst>
              <a:path w="5212" h="1">
                <a:moveTo>
                  <a:pt x="0" y="0"/>
                </a:moveTo>
                <a:lnTo>
                  <a:pt x="5212" y="0"/>
                </a:lnTo>
              </a:path>
            </a:pathLst>
          </a:custGeom>
          <a:noFill/>
          <a:ln w="15875">
            <a:solidFill>
              <a:srgbClr val="8EC049"/>
            </a:solidFill>
            <a:round/>
            <a:headEnd type="none" w="med" len="med"/>
            <a:tailEnd type="none" w="med" len="med"/>
          </a:ln>
        </p:spPr>
        <p:txBody>
          <a:bodyPr lIns="99034" tIns="49517" rIns="99034" bIns="49517"/>
          <a:lstStyle/>
          <a:p>
            <a:pPr defTabSz="990363">
              <a:defRPr/>
            </a:pPr>
            <a:endParaRPr lang="en-US" sz="1939">
              <a:solidFill>
                <a:prstClr val="black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7630258" y="6663897"/>
            <a:ext cx="1821473" cy="1278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134819" indent="-134819" defTabSz="703402" eaLnBrk="0" hangingPunct="0">
              <a:lnSpc>
                <a:spcPct val="90000"/>
              </a:lnSpc>
              <a:spcBef>
                <a:spcPct val="0"/>
              </a:spcBef>
              <a:buSzPct val="120000"/>
              <a:buFont typeface="Symbol" pitchFamily="18" charset="2"/>
              <a:buChar char="ã"/>
              <a:defRPr/>
            </a:pPr>
            <a:r>
              <a:rPr lang="en-US" sz="923" dirty="0">
                <a:solidFill>
                  <a:srgbClr val="99CC47"/>
                </a:solidFill>
                <a:latin typeface="Arial" pitchFamily="34" charset="0"/>
              </a:rPr>
              <a:t>Medoc Ltd.</a:t>
            </a:r>
            <a:r>
              <a:rPr lang="de-DE" sz="923" dirty="0">
                <a:solidFill>
                  <a:srgbClr val="99CC47"/>
                </a:solidFill>
                <a:latin typeface="Arial" pitchFamily="34" charset="0"/>
              </a:rPr>
              <a:t> 2017</a:t>
            </a:r>
            <a:r>
              <a:rPr lang="en-US" sz="923" dirty="0">
                <a:solidFill>
                  <a:srgbClr val="99CC47"/>
                </a:solidFill>
                <a:latin typeface="Arial" pitchFamily="34" charset="0"/>
              </a:rPr>
              <a:t> -  </a:t>
            </a:r>
            <a:fld id="{BB1678E3-C9B8-4ACA-B204-DD24623E7C87}" type="slidenum">
              <a:rPr lang="he-IL" sz="923">
                <a:solidFill>
                  <a:srgbClr val="99CC47"/>
                </a:solidFill>
                <a:latin typeface="Arial" pitchFamily="34" charset="0"/>
              </a:rPr>
              <a:pPr marL="134819" indent="-134819" defTabSz="703402" eaLnBrk="0" hangingPunct="0">
                <a:lnSpc>
                  <a:spcPct val="90000"/>
                </a:lnSpc>
                <a:spcBef>
                  <a:spcPct val="0"/>
                </a:spcBef>
                <a:buSzPct val="120000"/>
                <a:buFont typeface="Symbol" pitchFamily="18" charset="2"/>
                <a:buChar char="ã"/>
                <a:defRPr/>
              </a:pPr>
              <a:t>‹#›</a:t>
            </a:fld>
            <a:endParaRPr lang="en-US" sz="923" dirty="0">
              <a:solidFill>
                <a:srgbClr val="99CC47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43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33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123">
                <a:solidFill>
                  <a:schemeClr val="tx1">
                    <a:tint val="75000"/>
                  </a:schemeClr>
                </a:solidFill>
              </a:defRPr>
            </a:lvl1pPr>
            <a:lvl2pPr marL="495181" indent="0">
              <a:buNone/>
              <a:defRPr sz="1939">
                <a:solidFill>
                  <a:schemeClr val="tx1">
                    <a:tint val="75000"/>
                  </a:schemeClr>
                </a:solidFill>
              </a:defRPr>
            </a:lvl2pPr>
            <a:lvl3pPr marL="990363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48554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9807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475906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97108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346626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96144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2091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3046"/>
            </a:lvl1pPr>
            <a:lvl2pPr>
              <a:defRPr sz="2585"/>
            </a:lvl2pPr>
            <a:lvl3pPr>
              <a:defRPr sz="2123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3046"/>
            </a:lvl1pPr>
            <a:lvl2pPr>
              <a:defRPr sz="2585"/>
            </a:lvl2pPr>
            <a:lvl3pPr>
              <a:defRPr sz="2123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987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585" b="1"/>
            </a:lvl1pPr>
            <a:lvl2pPr marL="495181" indent="0">
              <a:buNone/>
              <a:defRPr sz="2123" b="1"/>
            </a:lvl2pPr>
            <a:lvl3pPr marL="990363" indent="0">
              <a:buNone/>
              <a:defRPr sz="1939" b="1"/>
            </a:lvl3pPr>
            <a:lvl4pPr marL="1485543" indent="0">
              <a:buNone/>
              <a:defRPr sz="1754" b="1"/>
            </a:lvl4pPr>
            <a:lvl5pPr marL="1980724" indent="0">
              <a:buNone/>
              <a:defRPr sz="1754" b="1"/>
            </a:lvl5pPr>
            <a:lvl6pPr marL="2475906" indent="0">
              <a:buNone/>
              <a:defRPr sz="1754" b="1"/>
            </a:lvl6pPr>
            <a:lvl7pPr marL="2971087" indent="0">
              <a:buNone/>
              <a:defRPr sz="1754" b="1"/>
            </a:lvl7pPr>
            <a:lvl8pPr marL="3466267" indent="0">
              <a:buNone/>
              <a:defRPr sz="1754" b="1"/>
            </a:lvl8pPr>
            <a:lvl9pPr marL="3961449" indent="0">
              <a:buNone/>
              <a:defRPr sz="175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585"/>
            </a:lvl1pPr>
            <a:lvl2pPr>
              <a:defRPr sz="2123"/>
            </a:lvl2pPr>
            <a:lvl3pPr>
              <a:defRPr sz="1939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585" b="1"/>
            </a:lvl1pPr>
            <a:lvl2pPr marL="495181" indent="0">
              <a:buNone/>
              <a:defRPr sz="2123" b="1"/>
            </a:lvl2pPr>
            <a:lvl3pPr marL="990363" indent="0">
              <a:buNone/>
              <a:defRPr sz="1939" b="1"/>
            </a:lvl3pPr>
            <a:lvl4pPr marL="1485543" indent="0">
              <a:buNone/>
              <a:defRPr sz="1754" b="1"/>
            </a:lvl4pPr>
            <a:lvl5pPr marL="1980724" indent="0">
              <a:buNone/>
              <a:defRPr sz="1754" b="1"/>
            </a:lvl5pPr>
            <a:lvl6pPr marL="2475906" indent="0">
              <a:buNone/>
              <a:defRPr sz="1754" b="1"/>
            </a:lvl6pPr>
            <a:lvl7pPr marL="2971087" indent="0">
              <a:buNone/>
              <a:defRPr sz="1754" b="1"/>
            </a:lvl7pPr>
            <a:lvl8pPr marL="3466267" indent="0">
              <a:buNone/>
              <a:defRPr sz="1754" b="1"/>
            </a:lvl8pPr>
            <a:lvl9pPr marL="3961449" indent="0">
              <a:buNone/>
              <a:defRPr sz="175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585"/>
            </a:lvl1pPr>
            <a:lvl2pPr>
              <a:defRPr sz="2123"/>
            </a:lvl2pPr>
            <a:lvl3pPr>
              <a:defRPr sz="1939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291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90363"/>
            <a:fld id="{CA363DE5-49F3-484C-B19A-577F1E4B0E67}" type="datetime1">
              <a:rPr lang="en-US" sz="1939" smtClean="0">
                <a:solidFill>
                  <a:prstClr val="black"/>
                </a:solidFill>
              </a:rPr>
              <a:pPr defTabSz="990363"/>
              <a:t>1/7/2019</a:t>
            </a:fld>
            <a:endParaRPr lang="en-US" sz="193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90363"/>
            <a:endParaRPr lang="en-US" sz="193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08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239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12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508"/>
            </a:lvl1pPr>
            <a:lvl2pPr>
              <a:defRPr sz="3046"/>
            </a:lvl2pPr>
            <a:lvl3pPr>
              <a:defRPr sz="2585"/>
            </a:lvl3pPr>
            <a:lvl4pPr>
              <a:defRPr sz="2123"/>
            </a:lvl4pPr>
            <a:lvl5pPr>
              <a:defRPr sz="2123"/>
            </a:lvl5pPr>
            <a:lvl6pPr>
              <a:defRPr sz="2123"/>
            </a:lvl6pPr>
            <a:lvl7pPr>
              <a:defRPr sz="2123"/>
            </a:lvl7pPr>
            <a:lvl8pPr>
              <a:defRPr sz="2123"/>
            </a:lvl8pPr>
            <a:lvl9pPr>
              <a:defRPr sz="21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77"/>
            </a:lvl1pPr>
            <a:lvl2pPr marL="495181" indent="0">
              <a:buNone/>
              <a:defRPr sz="1292"/>
            </a:lvl2pPr>
            <a:lvl3pPr marL="990363" indent="0">
              <a:buNone/>
              <a:defRPr sz="1108"/>
            </a:lvl3pPr>
            <a:lvl4pPr marL="1485543" indent="0">
              <a:buNone/>
              <a:defRPr sz="1015"/>
            </a:lvl4pPr>
            <a:lvl5pPr marL="1980724" indent="0">
              <a:buNone/>
              <a:defRPr sz="1015"/>
            </a:lvl5pPr>
            <a:lvl6pPr marL="2475906" indent="0">
              <a:buNone/>
              <a:defRPr sz="1015"/>
            </a:lvl6pPr>
            <a:lvl7pPr marL="2971087" indent="0">
              <a:buNone/>
              <a:defRPr sz="1015"/>
            </a:lvl7pPr>
            <a:lvl8pPr marL="3466267" indent="0">
              <a:buNone/>
              <a:defRPr sz="1015"/>
            </a:lvl8pPr>
            <a:lvl9pPr marL="3961449" indent="0">
              <a:buNone/>
              <a:defRPr sz="10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3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A4_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6223000"/>
            <a:ext cx="1084385" cy="419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2"/>
          <p:cNvSpPr>
            <a:spLocks/>
          </p:cNvSpPr>
          <p:nvPr/>
        </p:nvSpPr>
        <p:spPr bwMode="auto">
          <a:xfrm>
            <a:off x="1336431" y="6591300"/>
            <a:ext cx="7596554" cy="44450"/>
          </a:xfrm>
          <a:custGeom>
            <a:avLst/>
            <a:gdLst>
              <a:gd name="T0" fmla="*/ 0 w 5212"/>
              <a:gd name="T1" fmla="*/ 0 h 1"/>
              <a:gd name="T2" fmla="*/ 5212 w 5212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212" h="1">
                <a:moveTo>
                  <a:pt x="0" y="0"/>
                </a:moveTo>
                <a:lnTo>
                  <a:pt x="5212" y="0"/>
                </a:lnTo>
              </a:path>
            </a:pathLst>
          </a:custGeom>
          <a:noFill/>
          <a:ln w="15875">
            <a:solidFill>
              <a:srgbClr val="8EC049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0465" tIns="40232" rIns="80465" bIns="40232"/>
          <a:lstStyle/>
          <a:p>
            <a:pPr defTabSz="80367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75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630258" y="6675888"/>
            <a:ext cx="1821473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146050" indent="-146050" defTabSz="7620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20000"/>
              <a:buFont typeface="Symbol" panose="05050102010706020507" pitchFamily="18" charset="2"/>
              <a:buChar char="ã"/>
            </a:pPr>
            <a:r>
              <a:rPr lang="en-US" altLang="en-US" sz="750" dirty="0">
                <a:solidFill>
                  <a:srgbClr val="99CC47"/>
                </a:solidFill>
                <a:latin typeface="Arial" panose="020B0604020202020204" pitchFamily="34" charset="0"/>
              </a:rPr>
              <a:t>Medoc Ltd.</a:t>
            </a:r>
            <a:r>
              <a:rPr lang="de-DE" altLang="en-US" sz="750" dirty="0">
                <a:solidFill>
                  <a:srgbClr val="99CC47"/>
                </a:solidFill>
                <a:latin typeface="Arial" panose="020B0604020202020204" pitchFamily="34" charset="0"/>
              </a:rPr>
              <a:t> </a:t>
            </a:r>
            <a:r>
              <a:rPr lang="de-DE" altLang="en-US" sz="750" dirty="0" smtClean="0">
                <a:solidFill>
                  <a:srgbClr val="99CC47"/>
                </a:solidFill>
                <a:latin typeface="Arial" panose="020B0604020202020204" pitchFamily="34" charset="0"/>
              </a:rPr>
              <a:t>2018</a:t>
            </a:r>
            <a:r>
              <a:rPr lang="en-US" altLang="en-US" sz="750" dirty="0" smtClean="0">
                <a:solidFill>
                  <a:srgbClr val="99CC47"/>
                </a:solidFill>
                <a:latin typeface="Arial" panose="020B0604020202020204" pitchFamily="34" charset="0"/>
              </a:rPr>
              <a:t> </a:t>
            </a:r>
            <a:r>
              <a:rPr lang="en-US" altLang="en-US" sz="750" dirty="0">
                <a:solidFill>
                  <a:srgbClr val="99CC47"/>
                </a:solidFill>
                <a:latin typeface="Arial" panose="020B0604020202020204" pitchFamily="34" charset="0"/>
              </a:rPr>
              <a:t>-  </a:t>
            </a:r>
            <a:fld id="{14C74EC7-7BC7-4E70-9B0F-0FDDAFBC9E27}" type="slidenum">
              <a:rPr lang="he-IL" altLang="en-US" sz="750">
                <a:solidFill>
                  <a:srgbClr val="99CC47"/>
                </a:solidFill>
                <a:latin typeface="Arial" panose="020B0604020202020204" pitchFamily="34" charset="0"/>
              </a:rPr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120000"/>
                <a:buFont typeface="Symbol" panose="05050102010706020507" pitchFamily="18" charset="2"/>
                <a:buChar char="ã"/>
              </a:pPr>
              <a:t>‹#›</a:t>
            </a:fld>
            <a:endParaRPr lang="en-US" altLang="en-US" sz="750" dirty="0">
              <a:solidFill>
                <a:srgbClr val="99CC47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300" b="1" cap="none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42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12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508"/>
            </a:lvl1pPr>
            <a:lvl2pPr marL="495181" indent="0">
              <a:buNone/>
              <a:defRPr sz="3046"/>
            </a:lvl2pPr>
            <a:lvl3pPr marL="990363" indent="0">
              <a:buNone/>
              <a:defRPr sz="2585"/>
            </a:lvl3pPr>
            <a:lvl4pPr marL="1485543" indent="0">
              <a:buNone/>
              <a:defRPr sz="2123"/>
            </a:lvl4pPr>
            <a:lvl5pPr marL="1980724" indent="0">
              <a:buNone/>
              <a:defRPr sz="2123"/>
            </a:lvl5pPr>
            <a:lvl6pPr marL="2475906" indent="0">
              <a:buNone/>
              <a:defRPr sz="2123"/>
            </a:lvl6pPr>
            <a:lvl7pPr marL="2971087" indent="0">
              <a:buNone/>
              <a:defRPr sz="2123"/>
            </a:lvl7pPr>
            <a:lvl8pPr marL="3466267" indent="0">
              <a:buNone/>
              <a:defRPr sz="2123"/>
            </a:lvl8pPr>
            <a:lvl9pPr marL="3961449" indent="0">
              <a:buNone/>
              <a:defRPr sz="212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77"/>
            </a:lvl1pPr>
            <a:lvl2pPr marL="495181" indent="0">
              <a:buNone/>
              <a:defRPr sz="1292"/>
            </a:lvl2pPr>
            <a:lvl3pPr marL="990363" indent="0">
              <a:buNone/>
              <a:defRPr sz="1108"/>
            </a:lvl3pPr>
            <a:lvl4pPr marL="1485543" indent="0">
              <a:buNone/>
              <a:defRPr sz="1015"/>
            </a:lvl4pPr>
            <a:lvl5pPr marL="1980724" indent="0">
              <a:buNone/>
              <a:defRPr sz="1015"/>
            </a:lvl5pPr>
            <a:lvl6pPr marL="2475906" indent="0">
              <a:buNone/>
              <a:defRPr sz="1015"/>
            </a:lvl6pPr>
            <a:lvl7pPr marL="2971087" indent="0">
              <a:buNone/>
              <a:defRPr sz="1015"/>
            </a:lvl7pPr>
            <a:lvl8pPr marL="3466267" indent="0">
              <a:buNone/>
              <a:defRPr sz="1015"/>
            </a:lvl8pPr>
            <a:lvl9pPr marL="3961449" indent="0">
              <a:buNone/>
              <a:defRPr sz="10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6883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413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284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352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1pPr>
            <a:lvl2pPr marL="40232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80465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206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09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116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139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162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185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30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475"/>
            </a:lvl1pPr>
            <a:lvl2pPr>
              <a:defRPr sz="2100"/>
            </a:lvl2pPr>
            <a:lvl3pPr>
              <a:defRPr sz="1725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475"/>
            </a:lvl1pPr>
            <a:lvl2pPr>
              <a:defRPr sz="2100"/>
            </a:lvl2pPr>
            <a:lvl3pPr>
              <a:defRPr sz="1725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36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325" indent="0">
              <a:buNone/>
              <a:defRPr sz="1725" b="1"/>
            </a:lvl2pPr>
            <a:lvl3pPr marL="804650" indent="0">
              <a:buNone/>
              <a:defRPr sz="1575" b="1"/>
            </a:lvl3pPr>
            <a:lvl4pPr marL="1206974" indent="0">
              <a:buNone/>
              <a:defRPr sz="1425" b="1"/>
            </a:lvl4pPr>
            <a:lvl5pPr marL="1609298" indent="0">
              <a:buNone/>
              <a:defRPr sz="1425" b="1"/>
            </a:lvl5pPr>
            <a:lvl6pPr marL="2011623" indent="0">
              <a:buNone/>
              <a:defRPr sz="1425" b="1"/>
            </a:lvl6pPr>
            <a:lvl7pPr marL="2413948" indent="0">
              <a:buNone/>
              <a:defRPr sz="1425" b="1"/>
            </a:lvl7pPr>
            <a:lvl8pPr marL="2816272" indent="0">
              <a:buNone/>
              <a:defRPr sz="1425" b="1"/>
            </a:lvl8pPr>
            <a:lvl9pPr marL="3218597" indent="0">
              <a:buNone/>
              <a:defRPr sz="14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7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5"/>
            <a:ext cx="4041776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325" indent="0">
              <a:buNone/>
              <a:defRPr sz="1725" b="1"/>
            </a:lvl2pPr>
            <a:lvl3pPr marL="804650" indent="0">
              <a:buNone/>
              <a:defRPr sz="1575" b="1"/>
            </a:lvl3pPr>
            <a:lvl4pPr marL="1206974" indent="0">
              <a:buNone/>
              <a:defRPr sz="1425" b="1"/>
            </a:lvl4pPr>
            <a:lvl5pPr marL="1609298" indent="0">
              <a:buNone/>
              <a:defRPr sz="1425" b="1"/>
            </a:lvl5pPr>
            <a:lvl6pPr marL="2011623" indent="0">
              <a:buNone/>
              <a:defRPr sz="1425" b="1"/>
            </a:lvl6pPr>
            <a:lvl7pPr marL="2413948" indent="0">
              <a:buNone/>
              <a:defRPr sz="1425" b="1"/>
            </a:lvl7pPr>
            <a:lvl8pPr marL="2816272" indent="0">
              <a:buNone/>
              <a:defRPr sz="1425" b="1"/>
            </a:lvl8pPr>
            <a:lvl9pPr marL="3218597" indent="0">
              <a:buNone/>
              <a:defRPr sz="14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6" cy="3951288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7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5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80465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sz="1575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80465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sz="157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9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68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17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850"/>
            </a:lvl1pPr>
            <a:lvl2pPr>
              <a:defRPr sz="2475"/>
            </a:lvl2pPr>
            <a:lvl3pPr>
              <a:defRPr sz="210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02325" indent="0">
              <a:buNone/>
              <a:defRPr sz="1050"/>
            </a:lvl2pPr>
            <a:lvl3pPr marL="804650" indent="0">
              <a:buNone/>
              <a:defRPr sz="900"/>
            </a:lvl3pPr>
            <a:lvl4pPr marL="1206974" indent="0">
              <a:buNone/>
              <a:defRPr sz="825"/>
            </a:lvl4pPr>
            <a:lvl5pPr marL="1609298" indent="0">
              <a:buNone/>
              <a:defRPr sz="825"/>
            </a:lvl5pPr>
            <a:lvl6pPr marL="2011623" indent="0">
              <a:buNone/>
              <a:defRPr sz="825"/>
            </a:lvl6pPr>
            <a:lvl7pPr marL="2413948" indent="0">
              <a:buNone/>
              <a:defRPr sz="825"/>
            </a:lvl7pPr>
            <a:lvl8pPr marL="2816272" indent="0">
              <a:buNone/>
              <a:defRPr sz="825"/>
            </a:lvl8pPr>
            <a:lvl9pPr marL="3218597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5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17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50"/>
            </a:lvl1pPr>
            <a:lvl2pPr marL="402325" indent="0">
              <a:buNone/>
              <a:defRPr sz="2475"/>
            </a:lvl2pPr>
            <a:lvl3pPr marL="804650" indent="0">
              <a:buNone/>
              <a:defRPr sz="2100"/>
            </a:lvl3pPr>
            <a:lvl4pPr marL="1206974" indent="0">
              <a:buNone/>
              <a:defRPr sz="1725"/>
            </a:lvl4pPr>
            <a:lvl5pPr marL="1609298" indent="0">
              <a:buNone/>
              <a:defRPr sz="1725"/>
            </a:lvl5pPr>
            <a:lvl6pPr marL="2011623" indent="0">
              <a:buNone/>
              <a:defRPr sz="1725"/>
            </a:lvl6pPr>
            <a:lvl7pPr marL="2413948" indent="0">
              <a:buNone/>
              <a:defRPr sz="1725"/>
            </a:lvl7pPr>
            <a:lvl8pPr marL="2816272" indent="0">
              <a:buNone/>
              <a:defRPr sz="1725"/>
            </a:lvl8pPr>
            <a:lvl9pPr marL="3218597" indent="0">
              <a:buNone/>
              <a:defRPr sz="1725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02325" indent="0">
              <a:buNone/>
              <a:defRPr sz="1050"/>
            </a:lvl2pPr>
            <a:lvl3pPr marL="804650" indent="0">
              <a:buNone/>
              <a:defRPr sz="900"/>
            </a:lvl3pPr>
            <a:lvl4pPr marL="1206974" indent="0">
              <a:buNone/>
              <a:defRPr sz="825"/>
            </a:lvl4pPr>
            <a:lvl5pPr marL="1609298" indent="0">
              <a:buNone/>
              <a:defRPr sz="825"/>
            </a:lvl5pPr>
            <a:lvl6pPr marL="2011623" indent="0">
              <a:buNone/>
              <a:defRPr sz="825"/>
            </a:lvl6pPr>
            <a:lvl7pPr marL="2413948" indent="0">
              <a:buNone/>
              <a:defRPr sz="825"/>
            </a:lvl7pPr>
            <a:lvl8pPr marL="2816272" indent="0">
              <a:buNone/>
              <a:defRPr sz="825"/>
            </a:lvl8pPr>
            <a:lvl9pPr marL="3218597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054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87" tIns="53643" rIns="107287" bIns="536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42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03672" rtl="0" eaLnBrk="1" fontAlgn="base" hangingPunct="1">
        <a:spcBef>
          <a:spcPct val="0"/>
        </a:spcBef>
        <a:spcAft>
          <a:spcPct val="0"/>
        </a:spcAft>
        <a:defRPr sz="3900" b="1" kern="1200">
          <a:solidFill>
            <a:srgbClr val="17375E"/>
          </a:solidFill>
          <a:latin typeface="+mj-lt"/>
          <a:ea typeface="+mj-ea"/>
          <a:cs typeface="+mj-cs"/>
        </a:defRPr>
      </a:lvl1pPr>
      <a:lvl2pPr algn="ctr" defTabSz="803672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7375E"/>
          </a:solidFill>
          <a:latin typeface="Calibri" panose="020F0502020204030204" pitchFamily="34" charset="0"/>
        </a:defRPr>
      </a:lvl2pPr>
      <a:lvl3pPr algn="ctr" defTabSz="803672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7375E"/>
          </a:solidFill>
          <a:latin typeface="Calibri" panose="020F0502020204030204" pitchFamily="34" charset="0"/>
        </a:defRPr>
      </a:lvl3pPr>
      <a:lvl4pPr algn="ctr" defTabSz="803672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7375E"/>
          </a:solidFill>
          <a:latin typeface="Calibri" panose="020F0502020204030204" pitchFamily="34" charset="0"/>
        </a:defRPr>
      </a:lvl4pPr>
      <a:lvl5pPr algn="ctr" defTabSz="803672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7375E"/>
          </a:solidFill>
          <a:latin typeface="Calibri" panose="020F0502020204030204" pitchFamily="34" charset="0"/>
        </a:defRPr>
      </a:lvl5pPr>
      <a:lvl6pPr marL="342900" algn="ctr" defTabSz="803672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7375E"/>
          </a:solidFill>
          <a:latin typeface="Calibri" panose="020F0502020204030204" pitchFamily="34" charset="0"/>
        </a:defRPr>
      </a:lvl6pPr>
      <a:lvl7pPr marL="685800" algn="ctr" defTabSz="803672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7375E"/>
          </a:solidFill>
          <a:latin typeface="Calibri" panose="020F0502020204030204" pitchFamily="34" charset="0"/>
        </a:defRPr>
      </a:lvl7pPr>
      <a:lvl8pPr marL="1028700" algn="ctr" defTabSz="803672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7375E"/>
          </a:solidFill>
          <a:latin typeface="Calibri" panose="020F0502020204030204" pitchFamily="34" charset="0"/>
        </a:defRPr>
      </a:lvl8pPr>
      <a:lvl9pPr marL="1371600" algn="ctr" defTabSz="803672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7375E"/>
          </a:solidFill>
          <a:latin typeface="Calibri" panose="020F0502020204030204" pitchFamily="34" charset="0"/>
        </a:defRPr>
      </a:lvl9pPr>
    </p:titleStyle>
    <p:bodyStyle>
      <a:lvl1pPr marL="301229" indent="-301229" algn="l" defTabSz="80367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53654" indent="-251222" algn="l" defTabSz="80367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75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00025" algn="l" defTabSz="80367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07319" indent="-200025" algn="l" defTabSz="80367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809750" indent="-200025" algn="l" defTabSz="80367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212785" indent="-201162" algn="l" defTabSz="804650" rtl="0" eaLnBrk="1" latinLnBrk="0" hangingPunct="1">
        <a:spcBef>
          <a:spcPct val="20000"/>
        </a:spcBef>
        <a:buFont typeface="Arial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615110" indent="-201162" algn="l" defTabSz="804650" rtl="0" eaLnBrk="1" latinLnBrk="0" hangingPunct="1">
        <a:spcBef>
          <a:spcPct val="20000"/>
        </a:spcBef>
        <a:buFont typeface="Arial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017435" indent="-201162" algn="l" defTabSz="804650" rtl="0" eaLnBrk="1" latinLnBrk="0" hangingPunct="1">
        <a:spcBef>
          <a:spcPct val="20000"/>
        </a:spcBef>
        <a:buFont typeface="Arial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419759" indent="-201162" algn="l" defTabSz="804650" rtl="0" eaLnBrk="1" latinLnBrk="0" hangingPunct="1">
        <a:spcBef>
          <a:spcPct val="20000"/>
        </a:spcBef>
        <a:buFont typeface="Arial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46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2325" algn="l" defTabSz="8046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04650" algn="l" defTabSz="8046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06974" algn="l" defTabSz="8046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09298" algn="l" defTabSz="8046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11623" algn="l" defTabSz="8046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13948" algn="l" defTabSz="8046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16272" algn="l" defTabSz="8046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18597" algn="l" defTabSz="8046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64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90363" rtl="0" eaLnBrk="1" latinLnBrk="0" hangingPunct="1">
        <a:spcBef>
          <a:spcPct val="0"/>
        </a:spcBef>
        <a:buNone/>
        <a:defRPr sz="48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71386" indent="-371386" algn="l" defTabSz="990363" rtl="0" eaLnBrk="1" latinLnBrk="0" hangingPunct="1">
        <a:spcBef>
          <a:spcPct val="20000"/>
        </a:spcBef>
        <a:buFont typeface="Arial" pitchFamily="34" charset="0"/>
        <a:buChar char="•"/>
        <a:defRPr sz="3508" kern="1200">
          <a:solidFill>
            <a:schemeClr val="tx1"/>
          </a:solidFill>
          <a:latin typeface="+mn-lt"/>
          <a:ea typeface="+mn-ea"/>
          <a:cs typeface="+mn-cs"/>
        </a:defRPr>
      </a:lvl1pPr>
      <a:lvl2pPr marL="804669" indent="-309488" algn="l" defTabSz="990363" rtl="0" eaLnBrk="1" latinLnBrk="0" hangingPunct="1">
        <a:spcBef>
          <a:spcPct val="20000"/>
        </a:spcBef>
        <a:buFont typeface="Arial" pitchFamily="34" charset="0"/>
        <a:buChar char="–"/>
        <a:defRPr sz="3046" kern="1200">
          <a:solidFill>
            <a:schemeClr val="tx1"/>
          </a:solidFill>
          <a:latin typeface="+mn-lt"/>
          <a:ea typeface="+mn-ea"/>
          <a:cs typeface="+mn-cs"/>
        </a:defRPr>
      </a:lvl2pPr>
      <a:lvl3pPr marL="1237953" indent="-247590" algn="l" defTabSz="990363" rtl="0" eaLnBrk="1" latinLnBrk="0" hangingPunct="1">
        <a:spcBef>
          <a:spcPct val="20000"/>
        </a:spcBef>
        <a:buFont typeface="Arial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3pPr>
      <a:lvl4pPr marL="1733134" indent="-247590" algn="l" defTabSz="990363" rtl="0" eaLnBrk="1" latinLnBrk="0" hangingPunct="1">
        <a:spcBef>
          <a:spcPct val="20000"/>
        </a:spcBef>
        <a:buFont typeface="Arial" pitchFamily="34" charset="0"/>
        <a:buChar char="–"/>
        <a:defRPr sz="2123" kern="1200">
          <a:solidFill>
            <a:schemeClr val="tx1"/>
          </a:solidFill>
          <a:latin typeface="+mn-lt"/>
          <a:ea typeface="+mn-ea"/>
          <a:cs typeface="+mn-cs"/>
        </a:defRPr>
      </a:lvl4pPr>
      <a:lvl5pPr marL="2228314" indent="-247590" algn="l" defTabSz="990363" rtl="0" eaLnBrk="1" latinLnBrk="0" hangingPunct="1">
        <a:spcBef>
          <a:spcPct val="20000"/>
        </a:spcBef>
        <a:buFont typeface="Arial" pitchFamily="34" charset="0"/>
        <a:buChar char="»"/>
        <a:defRPr sz="2123" kern="1200">
          <a:solidFill>
            <a:schemeClr val="tx1"/>
          </a:solidFill>
          <a:latin typeface="+mn-lt"/>
          <a:ea typeface="+mn-ea"/>
          <a:cs typeface="+mn-cs"/>
        </a:defRPr>
      </a:lvl5pPr>
      <a:lvl6pPr marL="2723496" indent="-247590" algn="l" defTabSz="990363" rtl="0" eaLnBrk="1" latinLnBrk="0" hangingPunct="1">
        <a:spcBef>
          <a:spcPct val="20000"/>
        </a:spcBef>
        <a:buFont typeface="Arial" pitchFamily="34" charset="0"/>
        <a:buChar char="•"/>
        <a:defRPr sz="2123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indent="-247590" algn="l" defTabSz="990363" rtl="0" eaLnBrk="1" latinLnBrk="0" hangingPunct="1">
        <a:spcBef>
          <a:spcPct val="20000"/>
        </a:spcBef>
        <a:buFont typeface="Arial" pitchFamily="34" charset="0"/>
        <a:buChar char="•"/>
        <a:defRPr sz="2123" kern="1200">
          <a:solidFill>
            <a:schemeClr val="tx1"/>
          </a:solidFill>
          <a:latin typeface="+mn-lt"/>
          <a:ea typeface="+mn-ea"/>
          <a:cs typeface="+mn-cs"/>
        </a:defRPr>
      </a:lvl7pPr>
      <a:lvl8pPr marL="3713858" indent="-247590" algn="l" defTabSz="990363" rtl="0" eaLnBrk="1" latinLnBrk="0" hangingPunct="1">
        <a:spcBef>
          <a:spcPct val="20000"/>
        </a:spcBef>
        <a:buFont typeface="Arial" pitchFamily="34" charset="0"/>
        <a:buChar char="•"/>
        <a:defRPr sz="2123" kern="1200">
          <a:solidFill>
            <a:schemeClr val="tx1"/>
          </a:solidFill>
          <a:latin typeface="+mn-lt"/>
          <a:ea typeface="+mn-ea"/>
          <a:cs typeface="+mn-cs"/>
        </a:defRPr>
      </a:lvl8pPr>
      <a:lvl9pPr marL="4209039" indent="-247590" algn="l" defTabSz="990363" rtl="0" eaLnBrk="1" latinLnBrk="0" hangingPunct="1">
        <a:spcBef>
          <a:spcPct val="20000"/>
        </a:spcBef>
        <a:buFont typeface="Arial" pitchFamily="34" charset="0"/>
        <a:buChar char="•"/>
        <a:defRPr sz="21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036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1pPr>
      <a:lvl2pPr marL="495181" algn="l" defTabSz="99036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990363" algn="l" defTabSz="99036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3pPr>
      <a:lvl4pPr marL="1485543" algn="l" defTabSz="99036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4pPr>
      <a:lvl5pPr marL="1980724" algn="l" defTabSz="99036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5pPr>
      <a:lvl6pPr marL="2475906" algn="l" defTabSz="99036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7" algn="l" defTabSz="99036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7pPr>
      <a:lvl8pPr marL="3466267" algn="l" defTabSz="99036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8pPr>
      <a:lvl9pPr marL="3961449" algn="l" defTabSz="99036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ctrTitle"/>
          </p:nvPr>
        </p:nvSpPr>
        <p:spPr>
          <a:xfrm>
            <a:off x="1414463" y="1828801"/>
            <a:ext cx="6315075" cy="1102519"/>
          </a:xfrm>
        </p:spPr>
        <p:txBody>
          <a:bodyPr/>
          <a:lstStyle/>
          <a:p>
            <a:r>
              <a:rPr lang="en-US" altLang="en-US" sz="4800" dirty="0" smtClean="0">
                <a:solidFill>
                  <a:srgbClr val="093455"/>
                </a:solidFill>
              </a:rPr>
              <a:t>AlgoMed</a:t>
            </a:r>
            <a:endParaRPr lang="en-US" altLang="en-US" sz="4800" dirty="0">
              <a:solidFill>
                <a:srgbClr val="093455"/>
              </a:solidFill>
            </a:endParaRPr>
          </a:p>
        </p:txBody>
      </p:sp>
      <p:sp>
        <p:nvSpPr>
          <p:cNvPr id="7171" name="Subtitle 4"/>
          <p:cNvSpPr>
            <a:spLocks noGrp="1"/>
          </p:cNvSpPr>
          <p:nvPr>
            <p:ph type="subTitle" idx="1"/>
          </p:nvPr>
        </p:nvSpPr>
        <p:spPr>
          <a:xfrm>
            <a:off x="1971675" y="4972050"/>
            <a:ext cx="5200650" cy="857250"/>
          </a:xfrm>
        </p:spPr>
        <p:txBody>
          <a:bodyPr/>
          <a:lstStyle/>
          <a:p>
            <a:r>
              <a:rPr lang="en-US" sz="3200" dirty="0" smtClean="0">
                <a:solidFill>
                  <a:srgbClr val="093455"/>
                </a:solidFill>
                <a:latin typeface="+mj-lt"/>
                <a:ea typeface="+mj-ea"/>
                <a:cs typeface="+mj-cs"/>
              </a:rPr>
              <a:t>Introduction &amp; Applications</a:t>
            </a:r>
            <a:endParaRPr lang="en-US" altLang="en-US" sz="3200" dirty="0">
              <a:solidFill>
                <a:srgbClr val="00223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/>
          <a:stretch/>
        </p:blipFill>
        <p:spPr>
          <a:xfrm>
            <a:off x="3425190" y="2729398"/>
            <a:ext cx="2293621" cy="224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2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Osteoarthritis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3489" y="1457261"/>
            <a:ext cx="4040188" cy="3951288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Osteoarthritis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is characterized by breakdown of the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cartilage,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bony changes of the joints, deterioration of tendons and ligaments, and various degrees of inflammation of the joint lining (called the synovium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).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(American College of Rheumatology, March 2017)</a:t>
            </a: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746174" y="4399092"/>
            <a:ext cx="4041776" cy="3951288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Most commonly affects older people. </a:t>
            </a:r>
          </a:p>
          <a:p>
            <a:pPr marL="0" indent="0">
              <a:buNone/>
            </a:pP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OA affects over 30 million US adults.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(CDC, September 2017)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 descr="https://upload.wikimedia.org/wikipedia/commons/8/8a/Severe_%28T%C3%B6nnis_grade_3%29_osteoarthritis_of_the_hi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927" y="4205093"/>
            <a:ext cx="2222662" cy="22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169" t="8721" r="3651" b="3266"/>
          <a:stretch/>
        </p:blipFill>
        <p:spPr>
          <a:xfrm>
            <a:off x="4473677" y="1417638"/>
            <a:ext cx="4670323" cy="211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6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Temporomandibular joint disorder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481482"/>
            <a:ext cx="4184822" cy="464468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TMJ disorders affect over 10 million </a:t>
            </a:r>
            <a:r>
              <a:rPr lang="en-US" dirty="0" smtClean="0"/>
              <a:t>Americans</a:t>
            </a:r>
          </a:p>
          <a:p>
            <a:r>
              <a:rPr lang="en-US" dirty="0" smtClean="0"/>
              <a:t>More common in women than in men</a:t>
            </a:r>
          </a:p>
          <a:p>
            <a:endParaRPr lang="en-US" dirty="0" smtClean="0"/>
          </a:p>
          <a:p>
            <a:r>
              <a:rPr lang="en-US" dirty="0" smtClean="0"/>
              <a:t>Most common symptoms:</a:t>
            </a:r>
          </a:p>
          <a:p>
            <a:pPr lvl="1"/>
            <a:r>
              <a:rPr lang="en-US" sz="2000" dirty="0" smtClean="0"/>
              <a:t>Pain radiating to the jaw, face and neck</a:t>
            </a:r>
          </a:p>
          <a:p>
            <a:pPr lvl="1"/>
            <a:r>
              <a:rPr lang="en-US" sz="2000" dirty="0" smtClean="0"/>
              <a:t>Stiffness of the jaw muscles</a:t>
            </a:r>
          </a:p>
          <a:p>
            <a:pPr lvl="1"/>
            <a:r>
              <a:rPr lang="en-US" sz="2000" dirty="0" smtClean="0"/>
              <a:t>Limited jaw range of motion and locking</a:t>
            </a:r>
            <a:endParaRPr lang="en-US" sz="2000" dirty="0"/>
          </a:p>
          <a:p>
            <a:pPr lvl="1"/>
            <a:r>
              <a:rPr lang="en-US" sz="2000" dirty="0" smtClean="0"/>
              <a:t>Painful </a:t>
            </a:r>
            <a:r>
              <a:rPr lang="en-US" sz="2000" dirty="0"/>
              <a:t>clicking during jaw </a:t>
            </a:r>
            <a:r>
              <a:rPr lang="en-US" sz="2000" dirty="0" smtClean="0"/>
              <a:t>movement</a:t>
            </a:r>
          </a:p>
          <a:p>
            <a:pPr marL="495181" lvl="1" indent="0">
              <a:buNone/>
            </a:pPr>
            <a:r>
              <a:rPr lang="en-US" sz="1500" dirty="0" smtClean="0"/>
              <a:t>(National Institute of Dental and Craniofacial Research, July 2018)</a:t>
            </a:r>
            <a:endParaRPr lang="en-US" sz="1500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934" t="22943" r="66374" b="46971"/>
          <a:stretch/>
        </p:blipFill>
        <p:spPr>
          <a:xfrm>
            <a:off x="4489622" y="4327428"/>
            <a:ext cx="4656304" cy="2226928"/>
          </a:xfrm>
          <a:prstGeom prst="rect">
            <a:avLst/>
          </a:prstGeom>
        </p:spPr>
      </p:pic>
      <p:pic>
        <p:nvPicPr>
          <p:cNvPr id="2050" name="Picture 2" descr="Image result for tmj disor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502" y="1564270"/>
            <a:ext cx="2401289" cy="209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97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 </a:t>
            </a:r>
            <a:r>
              <a:rPr lang="en-US" sz="4000" dirty="0"/>
              <a:t>Pharmaceutical </a:t>
            </a:r>
            <a:r>
              <a:rPr lang="en-US" sz="4000" dirty="0" smtClean="0"/>
              <a:t>Trials </a:t>
            </a:r>
            <a:r>
              <a:rPr lang="en-US" sz="4000" dirty="0"/>
              <a:t>Market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81773" indent="-312135" defTabSz="703402">
              <a:lnSpc>
                <a:spcPct val="150000"/>
              </a:lnSpc>
              <a:spcBef>
                <a:spcPts val="1108"/>
              </a:spcBef>
              <a:buClr>
                <a:srgbClr val="33770A"/>
              </a:buClr>
              <a:buSzPct val="80000"/>
              <a:buFontTx/>
              <a:buChar char="•"/>
            </a:pPr>
            <a:r>
              <a:rPr lang="en-US" sz="2400" dirty="0">
                <a:solidFill>
                  <a:srgbClr val="093455"/>
                </a:solidFill>
                <a:cs typeface="Arial" pitchFamily="34" charset="0"/>
              </a:rPr>
              <a:t>Effectiveness and safety of prospective compounds for neurological, diabetic, and pain conditions can be established by examining small-fiber functionality using Medoc’s </a:t>
            </a:r>
            <a:r>
              <a:rPr lang="en-US" sz="2400" dirty="0" smtClean="0">
                <a:solidFill>
                  <a:srgbClr val="093455"/>
                </a:solidFill>
                <a:cs typeface="Arial" pitchFamily="34" charset="0"/>
              </a:rPr>
              <a:t>systems</a:t>
            </a:r>
          </a:p>
          <a:p>
            <a:pPr marL="581773" indent="-312135" defTabSz="703402">
              <a:lnSpc>
                <a:spcPct val="150000"/>
              </a:lnSpc>
              <a:spcBef>
                <a:spcPts val="1108"/>
              </a:spcBef>
              <a:buClr>
                <a:srgbClr val="33770A"/>
              </a:buClr>
              <a:buSzPct val="80000"/>
              <a:buFontTx/>
              <a:buChar char="•"/>
            </a:pPr>
            <a:endParaRPr lang="en-US" sz="2400" dirty="0">
              <a:solidFill>
                <a:srgbClr val="093455"/>
              </a:solidFill>
              <a:cs typeface="Arial" pitchFamily="34" charset="0"/>
            </a:endParaRPr>
          </a:p>
          <a:p>
            <a:pPr marL="581773" indent="-312135" defTabSz="703402">
              <a:lnSpc>
                <a:spcPct val="150000"/>
              </a:lnSpc>
              <a:spcBef>
                <a:spcPts val="1108"/>
              </a:spcBef>
              <a:buClr>
                <a:srgbClr val="33770A"/>
              </a:buClr>
              <a:buSzPct val="80000"/>
              <a:buFontTx/>
              <a:buChar char="•"/>
            </a:pPr>
            <a:r>
              <a:rPr lang="en-US" sz="2400" dirty="0" smtClean="0">
                <a:solidFill>
                  <a:srgbClr val="093455"/>
                </a:solidFill>
                <a:cs typeface="Arial" pitchFamily="34" charset="0"/>
              </a:rPr>
              <a:t>Medoc </a:t>
            </a:r>
            <a:r>
              <a:rPr lang="en-US" sz="2400" dirty="0">
                <a:solidFill>
                  <a:srgbClr val="093455"/>
                </a:solidFill>
                <a:cs typeface="Arial" pitchFamily="34" charset="0"/>
              </a:rPr>
              <a:t>products are used by </a:t>
            </a:r>
            <a:r>
              <a:rPr lang="en-US" sz="2400" dirty="0" smtClean="0">
                <a:solidFill>
                  <a:srgbClr val="093455"/>
                </a:solidFill>
                <a:cs typeface="Arial" pitchFamily="34" charset="0"/>
              </a:rPr>
              <a:t>world-renowned </a:t>
            </a:r>
            <a:r>
              <a:rPr lang="en-US" sz="2400" dirty="0">
                <a:solidFill>
                  <a:srgbClr val="093455"/>
                </a:solidFill>
                <a:cs typeface="Arial" pitchFamily="34" charset="0"/>
              </a:rPr>
              <a:t>pharmaceutical companies conducting clinical </a:t>
            </a:r>
            <a:r>
              <a:rPr lang="en-US" sz="2400" dirty="0" smtClean="0">
                <a:solidFill>
                  <a:srgbClr val="093455"/>
                </a:solidFill>
                <a:cs typeface="Arial" pitchFamily="34" charset="0"/>
              </a:rPr>
              <a:t>trials; </a:t>
            </a:r>
            <a:r>
              <a:rPr lang="en-US" sz="1900" b="1" dirty="0">
                <a:solidFill>
                  <a:srgbClr val="33770A"/>
                </a:solidFill>
                <a:cs typeface="Arial" pitchFamily="34" charset="0"/>
              </a:rPr>
              <a:t>Pfizer, GlaxoSmithKline, Merck, </a:t>
            </a:r>
            <a:r>
              <a:rPr lang="en-US" altLang="en-US" sz="1900" b="1" dirty="0">
                <a:solidFill>
                  <a:srgbClr val="33770A"/>
                </a:solidFill>
                <a:cs typeface="Arial" pitchFamily="34" charset="0"/>
              </a:rPr>
              <a:t>AstraZeneca, Dainippon, Unilever, Quintiles, Pro-</a:t>
            </a:r>
            <a:r>
              <a:rPr lang="en-US" altLang="en-US" sz="1900" b="1" dirty="0" err="1">
                <a:solidFill>
                  <a:srgbClr val="33770A"/>
                </a:solidFill>
                <a:cs typeface="Arial" pitchFamily="34" charset="0"/>
              </a:rPr>
              <a:t>Derm</a:t>
            </a:r>
            <a:r>
              <a:rPr lang="en-US" altLang="en-US" sz="1900" b="1" dirty="0">
                <a:solidFill>
                  <a:srgbClr val="33770A"/>
                </a:solidFill>
                <a:cs typeface="Arial" pitchFamily="34" charset="0"/>
              </a:rPr>
              <a:t>, Sigma Tau, and </a:t>
            </a:r>
            <a:r>
              <a:rPr lang="en-US" altLang="en-US" sz="1900" b="1" dirty="0" smtClean="0">
                <a:solidFill>
                  <a:srgbClr val="33770A"/>
                </a:solidFill>
                <a:cs typeface="Arial" pitchFamily="34" charset="0"/>
              </a:rPr>
              <a:t>others</a:t>
            </a:r>
          </a:p>
          <a:p>
            <a:pPr marL="581773" indent="-312135" defTabSz="703402">
              <a:lnSpc>
                <a:spcPct val="150000"/>
              </a:lnSpc>
              <a:spcBef>
                <a:spcPts val="1108"/>
              </a:spcBef>
              <a:buClr>
                <a:srgbClr val="33770A"/>
              </a:buClr>
              <a:buSzPct val="80000"/>
              <a:buFontTx/>
              <a:buChar char="•"/>
            </a:pPr>
            <a:endParaRPr lang="en-US" altLang="en-US" sz="1900" b="1" dirty="0" smtClean="0">
              <a:solidFill>
                <a:srgbClr val="33770A"/>
              </a:solidFill>
              <a:cs typeface="Arial" pitchFamily="34" charset="0"/>
            </a:endParaRPr>
          </a:p>
          <a:p>
            <a:pPr marL="581773" indent="-312135" defTabSz="703402">
              <a:lnSpc>
                <a:spcPct val="150000"/>
              </a:lnSpc>
              <a:spcBef>
                <a:spcPts val="1108"/>
              </a:spcBef>
              <a:buClr>
                <a:srgbClr val="33770A"/>
              </a:buClr>
              <a:buSzPct val="80000"/>
              <a:buFontTx/>
              <a:buChar char="•"/>
            </a:pPr>
            <a:r>
              <a:rPr lang="en-US" altLang="en-US" sz="2400" dirty="0">
                <a:solidFill>
                  <a:srgbClr val="093455"/>
                </a:solidFill>
                <a:cs typeface="Arial" pitchFamily="34" charset="0"/>
              </a:rPr>
              <a:t>Medoc’s </a:t>
            </a:r>
            <a:r>
              <a:rPr lang="en-US" altLang="en-US" sz="2400" dirty="0" err="1">
                <a:solidFill>
                  <a:srgbClr val="093455"/>
                </a:solidFill>
                <a:cs typeface="Arial" pitchFamily="34" charset="0"/>
              </a:rPr>
              <a:t>AlgoMed</a:t>
            </a:r>
            <a:r>
              <a:rPr lang="en-US" altLang="en-US" sz="2400" dirty="0">
                <a:solidFill>
                  <a:srgbClr val="093455"/>
                </a:solidFill>
                <a:cs typeface="Arial" pitchFamily="34" charset="0"/>
              </a:rPr>
              <a:t> is currently used in a large (~200 sites) clinical trial as a baseline and follow-up second efficacy measure</a:t>
            </a:r>
          </a:p>
          <a:p>
            <a:pPr marL="581773" indent="-312135" defTabSz="703402">
              <a:lnSpc>
                <a:spcPct val="150000"/>
              </a:lnSpc>
              <a:spcBef>
                <a:spcPts val="1108"/>
              </a:spcBef>
              <a:buClr>
                <a:srgbClr val="33770A"/>
              </a:buClr>
              <a:buSzPct val="80000"/>
              <a:buFontTx/>
              <a:buChar char="•"/>
            </a:pPr>
            <a:endParaRPr lang="en-US" sz="1800" dirty="0">
              <a:solidFill>
                <a:srgbClr val="093455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8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 </a:t>
            </a:r>
            <a:r>
              <a:rPr lang="en-US" sz="4000" dirty="0"/>
              <a:t>Pharmaceutical </a:t>
            </a:r>
            <a:r>
              <a:rPr lang="en-US" sz="4000" dirty="0" smtClean="0"/>
              <a:t>Trials </a:t>
            </a:r>
            <a:r>
              <a:rPr lang="en-US" sz="4000" dirty="0"/>
              <a:t>Market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6073"/>
            <a:ext cx="8229600" cy="5115230"/>
          </a:xfrm>
        </p:spPr>
        <p:txBody>
          <a:bodyPr>
            <a:normAutofit fontScale="62500" lnSpcReduction="20000"/>
          </a:bodyPr>
          <a:lstStyle/>
          <a:p>
            <a:pPr marL="0" indent="0" defTabSz="633062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400" b="1" dirty="0">
                <a:solidFill>
                  <a:srgbClr val="33770A"/>
                </a:solidFill>
                <a:cs typeface="Arial" pitchFamily="34" charset="0"/>
              </a:rPr>
              <a:t>Medoc’s systems can be used for a variety of </a:t>
            </a:r>
            <a:r>
              <a:rPr lang="en-US" sz="3400" b="1" dirty="0" smtClean="0">
                <a:solidFill>
                  <a:srgbClr val="33770A"/>
                </a:solidFill>
                <a:cs typeface="Arial" pitchFamily="34" charset="0"/>
              </a:rPr>
              <a:t>applications </a:t>
            </a:r>
            <a:r>
              <a:rPr lang="en-US" sz="3400" b="1" dirty="0">
                <a:solidFill>
                  <a:srgbClr val="33770A"/>
                </a:solidFill>
                <a:cs typeface="Arial" pitchFamily="34" charset="0"/>
              </a:rPr>
              <a:t>in clinical trials: </a:t>
            </a:r>
            <a:endParaRPr lang="en-US" sz="2400" b="1" dirty="0" smtClean="0">
              <a:solidFill>
                <a:srgbClr val="33770A"/>
              </a:solidFill>
              <a:cs typeface="Arial" pitchFamily="34" charset="0"/>
            </a:endParaRPr>
          </a:p>
          <a:p>
            <a:pPr algn="just" defTabSz="633062">
              <a:lnSpc>
                <a:spcPct val="120000"/>
              </a:lnSpc>
              <a:spcBef>
                <a:spcPts val="0"/>
              </a:spcBef>
              <a:buClr>
                <a:srgbClr val="33770A"/>
              </a:buClr>
            </a:pPr>
            <a:endParaRPr lang="en-US" sz="2400" b="1" dirty="0">
              <a:solidFill>
                <a:srgbClr val="33770A"/>
              </a:solidFill>
              <a:cs typeface="Arial" pitchFamily="34" charset="0"/>
            </a:endParaRPr>
          </a:p>
          <a:p>
            <a:pPr algn="just" defTabSz="633062">
              <a:lnSpc>
                <a:spcPct val="120000"/>
              </a:lnSpc>
              <a:spcBef>
                <a:spcPts val="0"/>
              </a:spcBef>
              <a:buClr>
                <a:srgbClr val="33770A"/>
              </a:buClr>
            </a:pPr>
            <a:r>
              <a:rPr lang="en-US" sz="3300" b="1" dirty="0" smtClean="0"/>
              <a:t>Phenotyping </a:t>
            </a:r>
            <a:endParaRPr lang="en-US" sz="3300" b="1" dirty="0"/>
          </a:p>
          <a:p>
            <a:pPr lvl="1" algn="just" defTabSz="633062">
              <a:lnSpc>
                <a:spcPct val="120000"/>
              </a:lnSpc>
              <a:spcBef>
                <a:spcPts val="0"/>
              </a:spcBef>
              <a:buClr>
                <a:srgbClr val="33770A"/>
              </a:buClr>
            </a:pPr>
            <a:r>
              <a:rPr lang="en-US" sz="2900" dirty="0">
                <a:solidFill>
                  <a:srgbClr val="093455"/>
                </a:solidFill>
                <a:cs typeface="Arial" pitchFamily="34" charset="0"/>
              </a:rPr>
              <a:t>Phenotyping of patients based on underlying pain mechanisms; </a:t>
            </a:r>
            <a:r>
              <a:rPr lang="en-US" sz="2900" dirty="0" smtClean="0">
                <a:solidFill>
                  <a:srgbClr val="093455"/>
                </a:solidFill>
                <a:cs typeface="Arial" pitchFamily="34" charset="0"/>
              </a:rPr>
              <a:t>allows </a:t>
            </a:r>
            <a:r>
              <a:rPr lang="en-US" sz="2900" dirty="0">
                <a:solidFill>
                  <a:srgbClr val="093455"/>
                </a:solidFill>
                <a:cs typeface="Arial" pitchFamily="34" charset="0"/>
              </a:rPr>
              <a:t>to identify and </a:t>
            </a:r>
            <a:r>
              <a:rPr lang="en-US" sz="2900" dirty="0" smtClean="0">
                <a:solidFill>
                  <a:srgbClr val="093455"/>
                </a:solidFill>
                <a:cs typeface="Arial" pitchFamily="34" charset="0"/>
              </a:rPr>
              <a:t>selectively recruit patients </a:t>
            </a:r>
            <a:r>
              <a:rPr lang="en-US" sz="2900" dirty="0">
                <a:solidFill>
                  <a:srgbClr val="093455"/>
                </a:solidFill>
                <a:cs typeface="Arial" pitchFamily="34" charset="0"/>
              </a:rPr>
              <a:t>who are expected to benefit from the </a:t>
            </a:r>
            <a:r>
              <a:rPr lang="en-US" sz="2900" dirty="0" smtClean="0">
                <a:solidFill>
                  <a:srgbClr val="093455"/>
                </a:solidFill>
                <a:cs typeface="Arial" pitchFamily="34" charset="0"/>
              </a:rPr>
              <a:t>treatment</a:t>
            </a:r>
          </a:p>
          <a:p>
            <a:pPr lvl="1" algn="just" defTabSz="633062">
              <a:lnSpc>
                <a:spcPct val="120000"/>
              </a:lnSpc>
              <a:spcBef>
                <a:spcPts val="0"/>
              </a:spcBef>
              <a:buClr>
                <a:srgbClr val="33770A"/>
              </a:buClr>
            </a:pPr>
            <a:endParaRPr lang="en-US" sz="2900" dirty="0">
              <a:solidFill>
                <a:srgbClr val="093455"/>
              </a:solidFill>
              <a:cs typeface="Arial" pitchFamily="34" charset="0"/>
            </a:endParaRPr>
          </a:p>
          <a:p>
            <a:pPr algn="just" defTabSz="633062">
              <a:lnSpc>
                <a:spcPct val="110000"/>
              </a:lnSpc>
              <a:spcBef>
                <a:spcPts val="0"/>
              </a:spcBef>
              <a:buClr>
                <a:srgbClr val="33770A"/>
              </a:buClr>
            </a:pPr>
            <a:r>
              <a:rPr lang="en-US" sz="3300" b="1" dirty="0"/>
              <a:t>Secondary outcome measures </a:t>
            </a:r>
            <a:r>
              <a:rPr lang="en-US" sz="2400" b="1" dirty="0" smtClean="0"/>
              <a:t> </a:t>
            </a:r>
          </a:p>
          <a:p>
            <a:pPr lvl="1" algn="just" defTabSz="633062">
              <a:lnSpc>
                <a:spcPct val="110000"/>
              </a:lnSpc>
              <a:spcBef>
                <a:spcPts val="0"/>
              </a:spcBef>
              <a:buClr>
                <a:srgbClr val="33770A"/>
              </a:buClr>
            </a:pPr>
            <a:r>
              <a:rPr lang="en-US" sz="2900" dirty="0">
                <a:solidFill>
                  <a:srgbClr val="093455"/>
                </a:solidFill>
                <a:cs typeface="Arial" pitchFamily="34" charset="0"/>
              </a:rPr>
              <a:t>Q</a:t>
            </a:r>
            <a:r>
              <a:rPr lang="en-US" sz="2900" dirty="0" smtClean="0">
                <a:solidFill>
                  <a:srgbClr val="093455"/>
                </a:solidFill>
                <a:cs typeface="Arial" pitchFamily="34" charset="0"/>
              </a:rPr>
              <a:t>uantitative </a:t>
            </a:r>
            <a:r>
              <a:rPr lang="en-US" sz="2900" dirty="0">
                <a:solidFill>
                  <a:srgbClr val="093455"/>
                </a:solidFill>
                <a:cs typeface="Arial" pitchFamily="34" charset="0"/>
              </a:rPr>
              <a:t>and standardized secondary analgesic efficacy measures, to assess the analgesic efficacy and support extended labeling of the investigated </a:t>
            </a:r>
            <a:r>
              <a:rPr lang="en-US" sz="2900" dirty="0" smtClean="0">
                <a:solidFill>
                  <a:srgbClr val="093455"/>
                </a:solidFill>
                <a:cs typeface="Arial" pitchFamily="34" charset="0"/>
              </a:rPr>
              <a:t>compound</a:t>
            </a:r>
          </a:p>
          <a:p>
            <a:pPr lvl="1" algn="just" defTabSz="633062">
              <a:lnSpc>
                <a:spcPct val="110000"/>
              </a:lnSpc>
              <a:spcBef>
                <a:spcPts val="0"/>
              </a:spcBef>
              <a:buClr>
                <a:srgbClr val="33770A"/>
              </a:buClr>
            </a:pPr>
            <a:endParaRPr lang="en-US" sz="2600" dirty="0" smtClean="0">
              <a:solidFill>
                <a:srgbClr val="093455"/>
              </a:solidFill>
              <a:cs typeface="Arial" pitchFamily="34" charset="0"/>
            </a:endParaRPr>
          </a:p>
          <a:p>
            <a:pPr algn="just" defTabSz="633062">
              <a:lnSpc>
                <a:spcPct val="120000"/>
              </a:lnSpc>
              <a:spcBef>
                <a:spcPts val="0"/>
              </a:spcBef>
              <a:buClr>
                <a:srgbClr val="33770A"/>
              </a:buClr>
            </a:pPr>
            <a:r>
              <a:rPr lang="en-US" sz="3300" b="1" dirty="0"/>
              <a:t>Safety</a:t>
            </a:r>
            <a:r>
              <a:rPr lang="en-US" sz="2400" b="1" dirty="0" smtClean="0"/>
              <a:t> </a:t>
            </a:r>
          </a:p>
          <a:p>
            <a:pPr lvl="1" algn="just" defTabSz="633062">
              <a:lnSpc>
                <a:spcPct val="120000"/>
              </a:lnSpc>
              <a:spcBef>
                <a:spcPts val="0"/>
              </a:spcBef>
              <a:buClr>
                <a:srgbClr val="33770A"/>
              </a:buClr>
            </a:pPr>
            <a:r>
              <a:rPr lang="en-US" sz="2900" dirty="0" smtClean="0">
                <a:solidFill>
                  <a:srgbClr val="093455"/>
                </a:solidFill>
                <a:cs typeface="Arial" pitchFamily="34" charset="0"/>
              </a:rPr>
              <a:t>The ability to monitor </a:t>
            </a:r>
            <a:r>
              <a:rPr lang="en-US" sz="2900" dirty="0">
                <a:solidFill>
                  <a:srgbClr val="093455"/>
                </a:solidFill>
                <a:cs typeface="Arial" pitchFamily="34" charset="0"/>
              </a:rPr>
              <a:t>small fiber function and assure no </a:t>
            </a:r>
            <a:r>
              <a:rPr lang="en-US" sz="2900" dirty="0" smtClean="0">
                <a:solidFill>
                  <a:srgbClr val="093455"/>
                </a:solidFill>
                <a:cs typeface="Arial" pitchFamily="34" charset="0"/>
              </a:rPr>
              <a:t>ill-effects </a:t>
            </a:r>
            <a:r>
              <a:rPr lang="en-US" sz="2900" dirty="0">
                <a:solidFill>
                  <a:srgbClr val="093455"/>
                </a:solidFill>
                <a:cs typeface="Arial" pitchFamily="34" charset="0"/>
              </a:rPr>
              <a:t>are caused by the investigated </a:t>
            </a:r>
            <a:r>
              <a:rPr lang="en-US" sz="2900" dirty="0" smtClean="0">
                <a:solidFill>
                  <a:srgbClr val="093455"/>
                </a:solidFill>
                <a:cs typeface="Arial" pitchFamily="34" charset="0"/>
              </a:rPr>
              <a:t>compound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87293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192"/>
            <a:ext cx="9005106" cy="4088208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12500"/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53804"/>
            <a:ext cx="8229600" cy="1143000"/>
          </a:xfrm>
        </p:spPr>
        <p:txBody>
          <a:bodyPr/>
          <a:lstStyle/>
          <a:p>
            <a:r>
              <a:rPr lang="en-US" sz="4000" dirty="0" smtClean="0"/>
              <a:t>Find out more </a:t>
            </a:r>
            <a:r>
              <a:rPr lang="en-US" sz="4000" dirty="0"/>
              <a:t>about our products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dirty="0"/>
              <a:t>https://</a:t>
            </a:r>
            <a:r>
              <a:rPr lang="en-US" sz="3200" dirty="0" smtClean="0"/>
              <a:t>medoc-web.com/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415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04447"/>
            <a:ext cx="8229600" cy="951018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en-US" sz="4000" dirty="0"/>
              <a:t>Overview – </a:t>
            </a:r>
            <a:r>
              <a:rPr lang="en-US" sz="4000" dirty="0" err="1"/>
              <a:t>AlgoMed</a:t>
            </a:r>
            <a:r>
              <a:rPr lang="en-US" sz="4000" dirty="0"/>
              <a:t> Device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/>
          <a:stretch/>
        </p:blipFill>
        <p:spPr>
          <a:xfrm>
            <a:off x="6516130" y="2008925"/>
            <a:ext cx="2529017" cy="24728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09583"/>
            <a:ext cx="5521570" cy="4017721"/>
          </a:xfrm>
        </p:spPr>
        <p:txBody>
          <a:bodyPr>
            <a:normAutofit/>
          </a:bodyPr>
          <a:lstStyle/>
          <a:p>
            <a:pPr>
              <a:lnSpc>
                <a:spcPts val="2954"/>
              </a:lnSpc>
              <a:spcBef>
                <a:spcPts val="1108"/>
              </a:spcBef>
              <a:buClr>
                <a:srgbClr val="33770A"/>
              </a:buClr>
            </a:pPr>
            <a:r>
              <a:rPr lang="en-US" sz="2200" dirty="0"/>
              <a:t>Software-based </a:t>
            </a:r>
            <a:r>
              <a:rPr lang="en-US" sz="2200" b="1" dirty="0"/>
              <a:t>computerized </a:t>
            </a:r>
            <a:r>
              <a:rPr lang="en-US" sz="2200" b="1" dirty="0" smtClean="0"/>
              <a:t>algometer</a:t>
            </a:r>
            <a:endParaRPr lang="en-US" sz="2200" b="1" dirty="0"/>
          </a:p>
          <a:p>
            <a:pPr>
              <a:lnSpc>
                <a:spcPts val="2954"/>
              </a:lnSpc>
              <a:spcBef>
                <a:spcPts val="1108"/>
              </a:spcBef>
              <a:buClr>
                <a:srgbClr val="33770A"/>
              </a:buClr>
            </a:pPr>
            <a:r>
              <a:rPr lang="en-US" sz="2200" dirty="0"/>
              <a:t>Allows </a:t>
            </a:r>
            <a:r>
              <a:rPr lang="en-US" sz="2200" b="1" dirty="0"/>
              <a:t>Pressure Pain Threshold (PPT) </a:t>
            </a:r>
            <a:r>
              <a:rPr lang="en-US" sz="2200" dirty="0"/>
              <a:t>assessment performed with </a:t>
            </a:r>
            <a:r>
              <a:rPr lang="en-US" sz="2200" dirty="0" smtClean="0"/>
              <a:t>standardized </a:t>
            </a:r>
            <a:r>
              <a:rPr lang="en-US" sz="2200" dirty="0"/>
              <a:t>QST method </a:t>
            </a:r>
            <a:endParaRPr lang="en-US" sz="2200" dirty="0" smtClean="0"/>
          </a:p>
          <a:p>
            <a:pPr>
              <a:lnSpc>
                <a:spcPts val="2954"/>
              </a:lnSpc>
              <a:spcBef>
                <a:spcPts val="1108"/>
              </a:spcBef>
              <a:buClr>
                <a:srgbClr val="33770A"/>
              </a:buClr>
            </a:pPr>
            <a:r>
              <a:rPr lang="en-US" sz="2200" dirty="0" smtClean="0"/>
              <a:t>Offers </a:t>
            </a:r>
            <a:r>
              <a:rPr lang="en-US" sz="2200" b="1" dirty="0"/>
              <a:t>real-time feedback </a:t>
            </a:r>
            <a:r>
              <a:rPr lang="en-US" sz="2200" dirty="0"/>
              <a:t>to control &amp; monitor applied pressure stimulus quality </a:t>
            </a:r>
          </a:p>
        </p:txBody>
      </p:sp>
    </p:spTree>
    <p:extLst>
      <p:ext uri="{BB962C8B-B14F-4D97-AF65-F5344CB8AC3E}">
        <p14:creationId xmlns:p14="http://schemas.microsoft.com/office/powerpoint/2010/main" val="6620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04446"/>
            <a:ext cx="8229600" cy="1055077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en-US" sz="4000" dirty="0"/>
              <a:t>Setup – </a:t>
            </a:r>
            <a:r>
              <a:rPr lang="en-US" sz="4000" dirty="0" err="1"/>
              <a:t>AlgoMed</a:t>
            </a:r>
            <a:r>
              <a:rPr lang="en-US" sz="4000" dirty="0"/>
              <a:t>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3221" y="1640799"/>
            <a:ext cx="5438055" cy="4727050"/>
          </a:xfrm>
        </p:spPr>
        <p:txBody>
          <a:bodyPr vert="horz" lIns="107287" tIns="53643" rIns="107287" bIns="53643" rtlCol="0">
            <a:normAutofit fontScale="25000" lnSpcReduction="20000"/>
          </a:bodyPr>
          <a:lstStyle/>
          <a:p>
            <a:pPr>
              <a:lnSpc>
                <a:spcPts val="2954"/>
              </a:lnSpc>
              <a:spcBef>
                <a:spcPts val="1108"/>
              </a:spcBef>
              <a:buClr>
                <a:srgbClr val="33770A"/>
              </a:buClr>
            </a:pPr>
            <a:r>
              <a:rPr lang="en-US" sz="9600" dirty="0" err="1"/>
              <a:t>AlgoMed</a:t>
            </a:r>
            <a:r>
              <a:rPr lang="en-US" sz="9600" dirty="0"/>
              <a:t> device components:</a:t>
            </a:r>
          </a:p>
          <a:p>
            <a:pPr lvl="1">
              <a:lnSpc>
                <a:spcPts val="2954"/>
              </a:lnSpc>
              <a:spcBef>
                <a:spcPts val="1108"/>
              </a:spcBef>
              <a:buClr>
                <a:srgbClr val="33770A"/>
              </a:buClr>
            </a:pPr>
            <a:r>
              <a:rPr lang="en-US" sz="8000" dirty="0" smtClean="0"/>
              <a:t>Standard Rubber </a:t>
            </a:r>
            <a:r>
              <a:rPr lang="en-US" sz="8000" dirty="0"/>
              <a:t>Tip (contact area </a:t>
            </a:r>
            <a:r>
              <a:rPr lang="en-US" sz="8000" dirty="0" smtClean="0"/>
              <a:t>– 1cm</a:t>
            </a:r>
            <a:r>
              <a:rPr lang="en-US" sz="8000" baseline="30000" dirty="0" smtClean="0"/>
              <a:t>2</a:t>
            </a:r>
            <a:r>
              <a:rPr lang="en-US" sz="8000" dirty="0" smtClean="0"/>
              <a:t>)</a:t>
            </a:r>
          </a:p>
          <a:p>
            <a:pPr lvl="1">
              <a:lnSpc>
                <a:spcPts val="2954"/>
              </a:lnSpc>
              <a:spcBef>
                <a:spcPts val="1108"/>
              </a:spcBef>
              <a:buClr>
                <a:srgbClr val="33770A"/>
              </a:buClr>
            </a:pPr>
            <a:r>
              <a:rPr lang="en-US" sz="8000" dirty="0" smtClean="0"/>
              <a:t>Optional probes: 2cm</a:t>
            </a:r>
            <a:r>
              <a:rPr lang="en-US" sz="7200" baseline="30000" dirty="0" smtClean="0"/>
              <a:t>2</a:t>
            </a:r>
            <a:r>
              <a:rPr lang="en-US" sz="8000" dirty="0"/>
              <a:t> </a:t>
            </a:r>
            <a:r>
              <a:rPr lang="en-US" sz="8000" dirty="0" smtClean="0"/>
              <a:t>and 0.5 cm</a:t>
            </a:r>
            <a:r>
              <a:rPr lang="en-US" sz="7200" baseline="30000" dirty="0" smtClean="0"/>
              <a:t>2</a:t>
            </a:r>
            <a:endParaRPr lang="en-US" sz="7200" baseline="30000" dirty="0"/>
          </a:p>
          <a:p>
            <a:pPr lvl="1">
              <a:lnSpc>
                <a:spcPts val="2954"/>
              </a:lnSpc>
              <a:spcBef>
                <a:spcPts val="1108"/>
              </a:spcBef>
              <a:buClr>
                <a:srgbClr val="33770A"/>
              </a:buClr>
            </a:pPr>
            <a:r>
              <a:rPr lang="en-US" sz="8000" dirty="0"/>
              <a:t>Device Handle</a:t>
            </a:r>
          </a:p>
          <a:p>
            <a:pPr lvl="1">
              <a:lnSpc>
                <a:spcPts val="2954"/>
              </a:lnSpc>
              <a:spcBef>
                <a:spcPts val="1108"/>
              </a:spcBef>
              <a:buClr>
                <a:srgbClr val="33770A"/>
              </a:buClr>
            </a:pPr>
            <a:r>
              <a:rPr lang="en-US" sz="8000" dirty="0"/>
              <a:t>Patient Response </a:t>
            </a:r>
            <a:r>
              <a:rPr lang="en-US" sz="8000" dirty="0" smtClean="0"/>
              <a:t>Unit</a:t>
            </a:r>
            <a:endParaRPr lang="en-US" sz="8000" dirty="0"/>
          </a:p>
          <a:p>
            <a:pPr lvl="1">
              <a:lnSpc>
                <a:spcPts val="2954"/>
              </a:lnSpc>
              <a:spcBef>
                <a:spcPts val="1108"/>
              </a:spcBef>
              <a:buClr>
                <a:srgbClr val="33770A"/>
              </a:buClr>
            </a:pPr>
            <a:r>
              <a:rPr lang="en-US" sz="8000" dirty="0" smtClean="0"/>
              <a:t>Calibration weight</a:t>
            </a:r>
          </a:p>
          <a:p>
            <a:pPr lvl="1">
              <a:lnSpc>
                <a:spcPts val="2954"/>
              </a:lnSpc>
              <a:spcBef>
                <a:spcPts val="1108"/>
              </a:spcBef>
              <a:buClr>
                <a:srgbClr val="33770A"/>
              </a:buClr>
            </a:pPr>
            <a:endParaRPr lang="en-US" sz="2400" dirty="0"/>
          </a:p>
          <a:p>
            <a:pPr lvl="1">
              <a:lnSpc>
                <a:spcPts val="2954"/>
              </a:lnSpc>
              <a:spcBef>
                <a:spcPts val="1108"/>
              </a:spcBef>
              <a:buClr>
                <a:srgbClr val="33770A"/>
              </a:buClr>
            </a:pPr>
            <a:endParaRPr lang="en-US" sz="2400" dirty="0" smtClean="0"/>
          </a:p>
          <a:p>
            <a:pPr lvl="1">
              <a:lnSpc>
                <a:spcPts val="2954"/>
              </a:lnSpc>
              <a:spcBef>
                <a:spcPts val="1108"/>
              </a:spcBef>
              <a:buClr>
                <a:srgbClr val="33770A"/>
              </a:buClr>
            </a:pPr>
            <a:endParaRPr lang="en-US" sz="2400" dirty="0" smtClean="0"/>
          </a:p>
          <a:p>
            <a:pPr lvl="1">
              <a:lnSpc>
                <a:spcPts val="2954"/>
              </a:lnSpc>
              <a:spcBef>
                <a:spcPts val="1108"/>
              </a:spcBef>
              <a:buClr>
                <a:srgbClr val="33770A"/>
              </a:buClr>
            </a:pPr>
            <a:r>
              <a:rPr lang="en-US" sz="2400" dirty="0" smtClean="0"/>
              <a:t>Connects to the PC via USB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t="15761" r="18804" b="10326"/>
          <a:stretch/>
        </p:blipFill>
        <p:spPr>
          <a:xfrm rot="5400000">
            <a:off x="168481" y="1725479"/>
            <a:ext cx="2521323" cy="1758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b="13698"/>
          <a:stretch/>
        </p:blipFill>
        <p:spPr>
          <a:xfrm>
            <a:off x="6780691" y="3264263"/>
            <a:ext cx="2321169" cy="1477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557" y="5189033"/>
            <a:ext cx="1526422" cy="12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8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07287" tIns="53643" rIns="107287" bIns="53643" rtlCol="0" anchor="ctr">
            <a:noAutofit/>
          </a:bodyPr>
          <a:lstStyle/>
          <a:p>
            <a:r>
              <a:rPr lang="en-US" sz="4000" dirty="0" err="1" smtClean="0"/>
              <a:t>AlgoMed</a:t>
            </a:r>
            <a:r>
              <a:rPr lang="en-US" sz="4000" dirty="0" smtClean="0"/>
              <a:t> </a:t>
            </a:r>
            <a:r>
              <a:rPr lang="en-US" sz="4000" dirty="0"/>
              <a:t>– Software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0878"/>
            <a:ext cx="4114800" cy="2761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Methods:</a:t>
            </a:r>
          </a:p>
          <a:p>
            <a:pPr>
              <a:buClr>
                <a:srgbClr val="33770A"/>
              </a:buClr>
            </a:pPr>
            <a:r>
              <a:rPr lang="en-US" sz="2200" b="1" dirty="0" smtClean="0"/>
              <a:t>Limits</a:t>
            </a:r>
            <a:r>
              <a:rPr lang="en-US" sz="2200" dirty="0" smtClean="0"/>
              <a:t> – pain thresholds and pain tolerance</a:t>
            </a:r>
          </a:p>
          <a:p>
            <a:pPr>
              <a:buClr>
                <a:srgbClr val="33770A"/>
              </a:buClr>
            </a:pPr>
            <a:r>
              <a:rPr lang="en-US" sz="2200" b="1" dirty="0" smtClean="0"/>
              <a:t>Ramp &amp; Hold </a:t>
            </a:r>
            <a:r>
              <a:rPr lang="en-US" sz="2200" dirty="0" smtClean="0"/>
              <a:t>– advanced protocols (Temporal Summation)</a:t>
            </a:r>
          </a:p>
          <a:p>
            <a:pPr>
              <a:buClr>
                <a:srgbClr val="33770A"/>
              </a:buClr>
            </a:pPr>
            <a:r>
              <a:rPr lang="en-US" sz="2200" b="1" dirty="0" smtClean="0"/>
              <a:t>Statistics and Reports</a:t>
            </a:r>
          </a:p>
          <a:p>
            <a:pPr marL="495181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852" b="9645"/>
          <a:stretch/>
        </p:blipFill>
        <p:spPr>
          <a:xfrm>
            <a:off x="4572000" y="3956634"/>
            <a:ext cx="4204287" cy="2155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23718"/>
          <a:stretch/>
        </p:blipFill>
        <p:spPr>
          <a:xfrm>
            <a:off x="4572000" y="1459524"/>
            <a:ext cx="4236784" cy="18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AlgoMed</a:t>
            </a:r>
            <a:r>
              <a:rPr lang="en-US" sz="4400" dirty="0" smtClean="0"/>
              <a:t> </a:t>
            </a:r>
            <a:r>
              <a:rPr lang="en-US" sz="4400" dirty="0"/>
              <a:t>– </a:t>
            </a:r>
            <a:r>
              <a:rPr lang="en-US" sz="4400" dirty="0" smtClean="0"/>
              <a:t>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24C295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501589"/>
            <a:ext cx="841786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3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AlgoMed</a:t>
            </a:r>
            <a:r>
              <a:rPr lang="en-US" sz="4400" dirty="0" smtClean="0"/>
              <a:t> </a:t>
            </a:r>
            <a:r>
              <a:rPr lang="en-US" sz="4400" dirty="0"/>
              <a:t>– </a:t>
            </a:r>
            <a:r>
              <a:rPr lang="en-US" sz="4400" dirty="0" smtClean="0"/>
              <a:t>Ramp and Hold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lgomed-ramp and hol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52" t="2076" r="11" b="7334"/>
          <a:stretch/>
        </p:blipFill>
        <p:spPr>
          <a:xfrm>
            <a:off x="457200" y="1600202"/>
            <a:ext cx="8229600" cy="42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10209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022623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en-US" sz="4000" dirty="0"/>
              <a:t>Algometry – Applications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95181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1242" y="1297262"/>
            <a:ext cx="5939224" cy="5095149"/>
          </a:xfrm>
          <a:prstGeom prst="rect">
            <a:avLst/>
          </a:prstGeom>
        </p:spPr>
        <p:txBody>
          <a:bodyPr vert="horz" lIns="99034" tIns="49517" rIns="99034" bIns="49517" rtlCol="0">
            <a:normAutofit/>
          </a:bodyPr>
          <a:lstStyle>
            <a:lvl1pPr marL="402325" indent="-402325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71703" indent="-335270" algn="l" defTabSz="107286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41082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77515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13947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950380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3770A"/>
              </a:buClr>
            </a:pPr>
            <a:r>
              <a:rPr lang="en-US" sz="1900" b="1" dirty="0">
                <a:solidFill>
                  <a:srgbClr val="093455"/>
                </a:solidFill>
                <a:cs typeface="Arial" panose="020B0604020202020204" pitchFamily="34" charset="0"/>
              </a:rPr>
              <a:t>QST </a:t>
            </a:r>
          </a:p>
          <a:p>
            <a:pPr lvl="1">
              <a:buClr>
                <a:srgbClr val="33770A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093455"/>
                </a:solidFill>
                <a:cs typeface="Arial" panose="020B0604020202020204" pitchFamily="34" charset="0"/>
              </a:rPr>
              <a:t>Pressure Pain Threshold (PPT)</a:t>
            </a:r>
          </a:p>
          <a:p>
            <a:pPr lvl="1">
              <a:buClr>
                <a:srgbClr val="33770A"/>
              </a:buClr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rgbClr val="093455"/>
                </a:solidFill>
                <a:cs typeface="Arial" panose="020B0604020202020204" pitchFamily="34" charset="0"/>
              </a:rPr>
              <a:t>Pressure Tolerance Threshold</a:t>
            </a:r>
          </a:p>
          <a:p>
            <a:pPr lvl="1">
              <a:buClr>
                <a:srgbClr val="33770A"/>
              </a:buClr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rgbClr val="093455"/>
                </a:solidFill>
                <a:cs typeface="Arial" panose="020B0604020202020204" pitchFamily="34" charset="0"/>
              </a:rPr>
              <a:t>Conditioned Pain Modulation (as test pain)</a:t>
            </a:r>
          </a:p>
          <a:p>
            <a:pPr lvl="1">
              <a:buClr>
                <a:srgbClr val="33770A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093455"/>
                </a:solidFill>
                <a:cs typeface="Arial" panose="020B0604020202020204" pitchFamily="34" charset="0"/>
              </a:rPr>
              <a:t>Tonic Pressure Temporal Summation</a:t>
            </a:r>
          </a:p>
          <a:p>
            <a:pPr lvl="1">
              <a:buClr>
                <a:srgbClr val="33770A"/>
              </a:buClr>
              <a:buFont typeface="Wingdings" panose="05000000000000000000" pitchFamily="2" charset="2"/>
              <a:buChar char="§"/>
            </a:pPr>
            <a:endParaRPr lang="en-US" sz="1900" dirty="0">
              <a:solidFill>
                <a:srgbClr val="093455"/>
              </a:solidFill>
              <a:cs typeface="Arial" panose="020B0604020202020204" pitchFamily="34" charset="0"/>
            </a:endParaRPr>
          </a:p>
          <a:p>
            <a:pPr>
              <a:buClr>
                <a:srgbClr val="33770A"/>
              </a:buClr>
            </a:pPr>
            <a:r>
              <a:rPr lang="en-US" sz="1900" b="1" dirty="0" smtClean="0">
                <a:solidFill>
                  <a:srgbClr val="093455"/>
                </a:solidFill>
                <a:cs typeface="Arial" panose="020B0604020202020204" pitchFamily="34" charset="0"/>
              </a:rPr>
              <a:t>Disease course </a:t>
            </a:r>
            <a:r>
              <a:rPr lang="en-US" sz="1900" b="1" dirty="0">
                <a:solidFill>
                  <a:srgbClr val="093455"/>
                </a:solidFill>
                <a:cs typeface="Arial" panose="020B0604020202020204" pitchFamily="34" charset="0"/>
              </a:rPr>
              <a:t>monitoring</a:t>
            </a:r>
          </a:p>
          <a:p>
            <a:pPr lvl="1">
              <a:buClr>
                <a:srgbClr val="33770A"/>
              </a:buClr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rgbClr val="093455"/>
                </a:solidFill>
                <a:cs typeface="Arial" panose="020B0604020202020204" pitchFamily="34" charset="0"/>
              </a:rPr>
              <a:t>Osteoarthritis</a:t>
            </a:r>
            <a:r>
              <a:rPr lang="en-US" sz="1900" dirty="0">
                <a:solidFill>
                  <a:srgbClr val="093455"/>
                </a:solidFill>
                <a:cs typeface="Arial" panose="020B0604020202020204" pitchFamily="34" charset="0"/>
              </a:rPr>
              <a:t>, </a:t>
            </a:r>
            <a:r>
              <a:rPr lang="en-US" sz="1900" dirty="0" smtClean="0">
                <a:solidFill>
                  <a:srgbClr val="093455"/>
                </a:solidFill>
                <a:cs typeface="Arial" panose="020B0604020202020204" pitchFamily="34" charset="0"/>
              </a:rPr>
              <a:t>Rheumatoid Arthritis, CRPS</a:t>
            </a:r>
            <a:r>
              <a:rPr lang="en-US" sz="1900" dirty="0">
                <a:solidFill>
                  <a:srgbClr val="093455"/>
                </a:solidFill>
                <a:cs typeface="Arial" panose="020B0604020202020204" pitchFamily="34" charset="0"/>
              </a:rPr>
              <a:t>, fibromyalgia, myofascial pain, temporomandibular disorder, </a:t>
            </a:r>
            <a:r>
              <a:rPr lang="en-US" sz="1900" dirty="0" smtClean="0">
                <a:solidFill>
                  <a:srgbClr val="093455"/>
                </a:solidFill>
                <a:cs typeface="Arial" panose="020B0604020202020204" pitchFamily="34" charset="0"/>
              </a:rPr>
              <a:t>and others.</a:t>
            </a:r>
            <a:endParaRPr lang="en-US" sz="1900" dirty="0">
              <a:solidFill>
                <a:srgbClr val="093455"/>
              </a:solidFill>
              <a:cs typeface="Arial" panose="020B0604020202020204" pitchFamily="34" charset="0"/>
            </a:endParaRPr>
          </a:p>
          <a:p>
            <a:pPr lvl="1">
              <a:buClr>
                <a:srgbClr val="33770A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093455"/>
                </a:solidFill>
                <a:cs typeface="Arial" panose="020B0604020202020204" pitchFamily="34" charset="0"/>
              </a:rPr>
              <a:t>Applicable to bones, joints, </a:t>
            </a:r>
            <a:r>
              <a:rPr lang="en-US" sz="1900" dirty="0" smtClean="0">
                <a:solidFill>
                  <a:srgbClr val="093455"/>
                </a:solidFill>
                <a:cs typeface="Arial" panose="020B0604020202020204" pitchFamily="34" charset="0"/>
              </a:rPr>
              <a:t>muscles, fascia, tendons and teeth</a:t>
            </a:r>
          </a:p>
          <a:p>
            <a:pPr lvl="1">
              <a:buClr>
                <a:srgbClr val="33770A"/>
              </a:buClr>
              <a:buFont typeface="Wingdings" panose="05000000000000000000" pitchFamily="2" charset="2"/>
              <a:buChar char="§"/>
            </a:pPr>
            <a:endParaRPr lang="en-US" sz="1900" b="1" dirty="0">
              <a:solidFill>
                <a:srgbClr val="093455"/>
              </a:solidFill>
              <a:cs typeface="Arial" panose="020B0604020202020204" pitchFamily="34" charset="0"/>
            </a:endParaRPr>
          </a:p>
          <a:p>
            <a:pPr>
              <a:buClr>
                <a:srgbClr val="33770A"/>
              </a:buClr>
            </a:pPr>
            <a:r>
              <a:rPr lang="en-US" sz="1900" b="1" dirty="0">
                <a:solidFill>
                  <a:srgbClr val="093455"/>
                </a:solidFill>
                <a:cs typeface="Arial" panose="020B0604020202020204" pitchFamily="34" charset="0"/>
              </a:rPr>
              <a:t>Treatment Efficacy Assessment</a:t>
            </a:r>
          </a:p>
          <a:p>
            <a:pPr>
              <a:buClr>
                <a:srgbClr val="33770A"/>
              </a:buClr>
            </a:pPr>
            <a:endParaRPr lang="en-US" sz="1900" dirty="0">
              <a:solidFill>
                <a:srgbClr val="093455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954" b="1" dirty="0"/>
          </a:p>
          <a:p>
            <a:pPr lvl="1"/>
            <a:endParaRPr lang="en-US" sz="2769" dirty="0"/>
          </a:p>
          <a:p>
            <a:pPr lvl="1"/>
            <a:endParaRPr lang="en-US" sz="2769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035" y="1600202"/>
            <a:ext cx="1711200" cy="1524787"/>
          </a:xfrm>
          <a:prstGeom prst="rect">
            <a:avLst/>
          </a:prstGeom>
        </p:spPr>
      </p:pic>
      <p:sp>
        <p:nvSpPr>
          <p:cNvPr id="6" name="AutoShape 2" descr="Image result for CRPS"/>
          <p:cNvSpPr>
            <a:spLocks noChangeAspect="1" noChangeArrowheads="1"/>
          </p:cNvSpPr>
          <p:nvPr/>
        </p:nvSpPr>
        <p:spPr bwMode="auto">
          <a:xfrm>
            <a:off x="-2796021" y="8761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425" y="3588774"/>
            <a:ext cx="2261810" cy="140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5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48" y="37072"/>
            <a:ext cx="8229600" cy="1143000"/>
          </a:xfrm>
        </p:spPr>
        <p:txBody>
          <a:bodyPr/>
          <a:lstStyle/>
          <a:p>
            <a:r>
              <a:rPr lang="en-US" dirty="0" err="1" smtClean="0"/>
              <a:t>AlgoMed</a:t>
            </a:r>
            <a:r>
              <a:rPr lang="en-US" dirty="0" smtClean="0"/>
              <a:t>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871" y="1180072"/>
            <a:ext cx="4320746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Ergonomic handle</a:t>
            </a:r>
          </a:p>
          <a:p>
            <a:endParaRPr lang="en-US" dirty="0" smtClean="0"/>
          </a:p>
          <a:p>
            <a:r>
              <a:rPr lang="en-US" dirty="0" smtClean="0"/>
              <a:t>Various probe sizes</a:t>
            </a:r>
          </a:p>
          <a:p>
            <a:endParaRPr lang="en-US" dirty="0"/>
          </a:p>
          <a:p>
            <a:r>
              <a:rPr lang="en-US" dirty="0" smtClean="0"/>
              <a:t>Intuitive </a:t>
            </a:r>
            <a:r>
              <a:rPr lang="en-US" dirty="0"/>
              <a:t>software</a:t>
            </a:r>
          </a:p>
          <a:p>
            <a:endParaRPr lang="en-US" dirty="0"/>
          </a:p>
          <a:p>
            <a:r>
              <a:rPr lang="en-US" dirty="0"/>
              <a:t>Computer-guided ascent rate and control over pressure exertion</a:t>
            </a:r>
          </a:p>
          <a:p>
            <a:endParaRPr lang="en-US" dirty="0" smtClean="0"/>
          </a:p>
          <a:p>
            <a:r>
              <a:rPr lang="en-US" dirty="0" smtClean="0"/>
              <a:t>Automatic data collection and comprehensive patient report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678" y="929408"/>
            <a:ext cx="3893663" cy="551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1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312"/>
            <a:ext cx="8229600" cy="1143000"/>
          </a:xfrm>
        </p:spPr>
        <p:txBody>
          <a:bodyPr/>
          <a:lstStyle/>
          <a:p>
            <a:r>
              <a:rPr lang="en-US" dirty="0" smtClean="0"/>
              <a:t>Fibromyalgia Syndrome (FMS)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524" y="1268312"/>
            <a:ext cx="4248731" cy="4525963"/>
          </a:xfrm>
        </p:spPr>
        <p:txBody>
          <a:bodyPr/>
          <a:lstStyle/>
          <a:p>
            <a:r>
              <a:rPr lang="en-US" dirty="0" smtClean="0"/>
              <a:t>Affects ~2-4% of people, women &gt; men (ratio: 8:2)</a:t>
            </a:r>
          </a:p>
          <a:p>
            <a:r>
              <a:rPr lang="en-US" dirty="0" smtClean="0"/>
              <a:t>Probably involves the central nervous system</a:t>
            </a:r>
          </a:p>
          <a:p>
            <a:r>
              <a:rPr lang="en-US" dirty="0" smtClean="0"/>
              <a:t>PPTs may be used in the assessment of tender points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6312" y="3739317"/>
            <a:ext cx="4378410" cy="185386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>
            <a:lvl1pPr marL="371386" indent="-371386" algn="l" defTabSz="990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15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669" indent="-309488" algn="l" defTabSz="99036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46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37953" indent="-247590" algn="l" defTabSz="990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85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33134" indent="-247590" algn="l" defTabSz="99036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23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28314" indent="-247590" algn="l" defTabSz="99036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23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23496" indent="-247590" algn="l" defTabSz="990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8677" indent="-247590" algn="l" defTabSz="990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3858" indent="-247590" algn="l" defTabSz="990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039" indent="-247590" algn="l" defTabSz="990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Most common symptoms:</a:t>
            </a:r>
          </a:p>
          <a:p>
            <a:pPr lvl="1"/>
            <a:r>
              <a:rPr lang="en-US" sz="2000" dirty="0" smtClean="0"/>
              <a:t>Widespread pain</a:t>
            </a:r>
          </a:p>
          <a:p>
            <a:pPr lvl="1"/>
            <a:r>
              <a:rPr lang="en-US" sz="2000" dirty="0" smtClean="0"/>
              <a:t>Fatigue</a:t>
            </a:r>
          </a:p>
          <a:p>
            <a:pPr lvl="1"/>
            <a:r>
              <a:rPr lang="en-US" sz="2000" dirty="0" smtClean="0"/>
              <a:t>Cognitive deficits</a:t>
            </a:r>
          </a:p>
          <a:p>
            <a:pPr marL="495181" lvl="1" indent="0">
              <a:buNone/>
            </a:pPr>
            <a:r>
              <a:rPr lang="en-US" sz="1400" dirty="0" smtClean="0"/>
              <a:t>(American College of Rheumatology, March 2017)</a:t>
            </a:r>
          </a:p>
          <a:p>
            <a:endParaRPr lang="en-US" dirty="0" smtClean="0"/>
          </a:p>
        </p:txBody>
      </p:sp>
      <p:sp>
        <p:nvSpPr>
          <p:cNvPr id="6" name="AutoShape 2" descr="Image result for fibromyalgia"/>
          <p:cNvSpPr>
            <a:spLocks noChangeAspect="1" noChangeArrowheads="1"/>
          </p:cNvSpPr>
          <p:nvPr/>
        </p:nvSpPr>
        <p:spPr bwMode="auto">
          <a:xfrm>
            <a:off x="155574" y="-144463"/>
            <a:ext cx="1058197" cy="10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fibromyalg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773" y="3555866"/>
            <a:ext cx="1890584" cy="270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0811" t="28458" r="70860" b="48158"/>
          <a:stretch/>
        </p:blipFill>
        <p:spPr>
          <a:xfrm>
            <a:off x="4778125" y="1527339"/>
            <a:ext cx="4501032" cy="16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oc ppt master" id="{A371026F-8B48-42CD-8A91-E756EFE87FCC}" vid="{35B39C8B-018E-4FE6-9183-CF0622371C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986</Words>
  <Application>Microsoft Office PowerPoint</Application>
  <PresentationFormat>On-screen Show (4:3)</PresentationFormat>
  <Paragraphs>143</Paragraphs>
  <Slides>14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Symbol</vt:lpstr>
      <vt:lpstr>Wingdings</vt:lpstr>
      <vt:lpstr>1_Office Theme</vt:lpstr>
      <vt:lpstr>Office Theme</vt:lpstr>
      <vt:lpstr>AlgoMed</vt:lpstr>
      <vt:lpstr>Overview – AlgoMed Device</vt:lpstr>
      <vt:lpstr>Setup – AlgoMed Components</vt:lpstr>
      <vt:lpstr>AlgoMed – Software Overview</vt:lpstr>
      <vt:lpstr>AlgoMed – Limits</vt:lpstr>
      <vt:lpstr>AlgoMed – Ramp and Hold</vt:lpstr>
      <vt:lpstr>Algometry – Applications </vt:lpstr>
      <vt:lpstr>AlgoMed Benefits</vt:lpstr>
      <vt:lpstr>Fibromyalgia Syndrome (FMS)</vt:lpstr>
      <vt:lpstr>Osteoarthritis</vt:lpstr>
      <vt:lpstr>Temporomandibular joint disorder</vt:lpstr>
      <vt:lpstr> The Pharmaceutical Trials Market </vt:lpstr>
      <vt:lpstr> The Pharmaceutical Trials Market </vt:lpstr>
      <vt:lpstr>Find out more about our products https://medoc-web.com/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AlgoMed</dc:title>
  <dc:creator>Rinat Friedman</dc:creator>
  <cp:lastModifiedBy>Gili Aloni</cp:lastModifiedBy>
  <cp:revision>90</cp:revision>
  <dcterms:created xsi:type="dcterms:W3CDTF">2018-03-26T08:45:53Z</dcterms:created>
  <dcterms:modified xsi:type="dcterms:W3CDTF">2019-01-07T07:17:38Z</dcterms:modified>
</cp:coreProperties>
</file>